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67" r:id="rId3"/>
    <p:sldId id="260" r:id="rId4"/>
    <p:sldId id="264" r:id="rId5"/>
    <p:sldId id="277" r:id="rId6"/>
    <p:sldId id="266" r:id="rId7"/>
    <p:sldId id="287" r:id="rId8"/>
    <p:sldId id="280" r:id="rId9"/>
    <p:sldId id="353" r:id="rId10"/>
    <p:sldId id="281" r:id="rId11"/>
    <p:sldId id="291" r:id="rId12"/>
    <p:sldId id="292" r:id="rId13"/>
    <p:sldId id="293" r:id="rId14"/>
    <p:sldId id="294" r:id="rId15"/>
    <p:sldId id="295" r:id="rId16"/>
    <p:sldId id="355" r:id="rId17"/>
    <p:sldId id="356" r:id="rId18"/>
    <p:sldId id="296" r:id="rId19"/>
    <p:sldId id="297" r:id="rId20"/>
    <p:sldId id="298" r:id="rId21"/>
    <p:sldId id="299" r:id="rId22"/>
    <p:sldId id="300" r:id="rId23"/>
    <p:sldId id="313" r:id="rId24"/>
    <p:sldId id="320" r:id="rId25"/>
    <p:sldId id="301" r:id="rId26"/>
    <p:sldId id="354" r:id="rId27"/>
    <p:sldId id="338" r:id="rId28"/>
    <p:sldId id="342" r:id="rId29"/>
    <p:sldId id="339" r:id="rId30"/>
    <p:sldId id="340" r:id="rId31"/>
    <p:sldId id="341" r:id="rId32"/>
    <p:sldId id="343" r:id="rId33"/>
    <p:sldId id="344" r:id="rId34"/>
    <p:sldId id="345" r:id="rId35"/>
    <p:sldId id="346" r:id="rId36"/>
    <p:sldId id="347" r:id="rId37"/>
    <p:sldId id="348" r:id="rId38"/>
    <p:sldId id="349" r:id="rId39"/>
    <p:sldId id="350" r:id="rId40"/>
    <p:sldId id="351" r:id="rId41"/>
    <p:sldId id="352" r:id="rId42"/>
    <p:sldId id="336" r:id="rId43"/>
    <p:sldId id="337" r:id="rId44"/>
    <p:sldId id="263" r:id="rId45"/>
    <p:sldId id="265" r:id="rId46"/>
    <p:sldId id="302" r:id="rId47"/>
    <p:sldId id="278"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12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972" autoAdjust="0"/>
    <p:restoredTop sz="84902" autoAdjust="0"/>
  </p:normalViewPr>
  <p:slideViewPr>
    <p:cSldViewPr snapToGrid="0">
      <p:cViewPr>
        <p:scale>
          <a:sx n="80" d="100"/>
          <a:sy n="80" d="100"/>
        </p:scale>
        <p:origin x="-852" y="-78"/>
      </p:cViewPr>
      <p:guideLst>
        <p:guide orient="horz" pos="2160"/>
        <p:guide pos="2880"/>
      </p:guideLst>
    </p:cSldViewPr>
  </p:slideViewPr>
  <p:outlineViewPr>
    <p:cViewPr>
      <p:scale>
        <a:sx n="33" d="100"/>
        <a:sy n="33" d="100"/>
      </p:scale>
      <p:origin x="18" y="17682"/>
    </p:cViewPr>
  </p:outlineViewPr>
  <p:notesTextViewPr>
    <p:cViewPr>
      <p:scale>
        <a:sx n="100" d="100"/>
        <a:sy n="100" d="100"/>
      </p:scale>
      <p:origin x="0" y="0"/>
    </p:cViewPr>
  </p:notesTextViewPr>
  <p:sorterViewPr>
    <p:cViewPr>
      <p:scale>
        <a:sx n="100" d="100"/>
        <a:sy n="100" d="100"/>
      </p:scale>
      <p:origin x="0" y="7554"/>
    </p:cViewPr>
  </p:sorterViewPr>
  <p:notesViewPr>
    <p:cSldViewPr snapToGrid="0">
      <p:cViewPr varScale="1">
        <p:scale>
          <a:sx n="51" d="100"/>
          <a:sy n="51" d="100"/>
        </p:scale>
        <p:origin x="-294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213DDF1-849C-4B43-8A42-879102C58E1E}" type="datetimeFigureOut">
              <a:rPr lang="en-US"/>
              <a:pPr>
                <a:defRPr/>
              </a:pPr>
              <a:t>8/30/2010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48D28F6-77BF-4C23-8A68-62120B4ED73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C75FA6B-1AFA-4E1B-9589-DA066EEF52F6}" type="datetimeFigureOut">
              <a:rPr lang="en-US"/>
              <a:pPr>
                <a:defRPr/>
              </a:pPr>
              <a:t>8/30/2010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682553-1F24-409D-BF00-0104624E19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nergyright.com/audit_kit.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682553-1F24-409D-BF00-0104624E19A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Isn’t the BARRIER consumer ignorance and apathy</a:t>
            </a:r>
            <a:r>
              <a:rPr lang="en-US" dirty="0" smtClean="0"/>
              <a:t>?</a:t>
            </a:r>
          </a:p>
          <a:p>
            <a:endParaRPr lang="en-US" dirty="0" smtClean="0"/>
          </a:p>
          <a:p>
            <a:endParaRPr lang="en-US" dirty="0" smtClean="0"/>
          </a:p>
          <a:p>
            <a:r>
              <a:rPr lang="en-US" dirty="0" smtClean="0"/>
              <a:t>Affinity</a:t>
            </a:r>
            <a:r>
              <a:rPr lang="en-US" baseline="0" dirty="0" smtClean="0"/>
              <a:t> marketing ideas: </a:t>
            </a:r>
            <a:r>
              <a:rPr lang="en-US" sz="1200" kern="1200" dirty="0" smtClean="0">
                <a:solidFill>
                  <a:schemeClr val="tx1"/>
                </a:solidFill>
                <a:latin typeface="+mn-lt"/>
                <a:ea typeface="+mn-ea"/>
                <a:cs typeface="+mn-cs"/>
              </a:rPr>
              <a:t>appeal to consumers existing connections to others – whether their church, their local environmental group (e.g. Sierra Club chapter), their neighborhood, their town leaders, etc.  The point is that if someone you know if pitching this to you, you’re more likely to trust the pitch and act on it.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I’m convinced at least as important as relevant financing is minimizing hassles and delays related to approval.  How else to explain why LIPA had NO participants taking loans last year which happened to coincide with allowing them to assign their cash-back incentives to the contractor so that a) work could happen more quickly, b) no loan-related hassles, c) need for loan minimized.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pPr lvl="1"/>
            <a:r>
              <a:rPr lang="en-US" dirty="0" smtClean="0"/>
              <a:t>Barrier also</a:t>
            </a:r>
            <a:r>
              <a:rPr lang="en-US" baseline="0" dirty="0" smtClean="0"/>
              <a:t> includes: </a:t>
            </a:r>
            <a:r>
              <a:rPr lang="en-US" sz="1200" kern="1200" dirty="0" smtClean="0">
                <a:solidFill>
                  <a:schemeClr val="tx1"/>
                </a:solidFill>
                <a:latin typeface="+mn-lt"/>
                <a:ea typeface="+mn-ea"/>
                <a:cs typeface="+mn-cs"/>
              </a:rPr>
              <a:t>lack of awareness, too busy/too much transaction cost, don’t know who to trust, uncertainty/conservatism regarding spending money, etc.  </a:t>
            </a:r>
          </a:p>
          <a:p>
            <a:pPr lvl="1"/>
            <a:endParaRPr lang="en-US" dirty="0" smtClean="0"/>
          </a:p>
          <a:p>
            <a:pPr lvl="1"/>
            <a:r>
              <a:rPr lang="en-US" dirty="0" smtClean="0"/>
              <a:t>Motivate </a:t>
            </a:r>
            <a:r>
              <a:rPr lang="en-US" dirty="0" smtClean="0"/>
              <a:t>homeowners:</a:t>
            </a:r>
          </a:p>
          <a:p>
            <a:pPr lvl="2"/>
            <a:r>
              <a:rPr lang="en-US" sz="2000" dirty="0" smtClean="0"/>
              <a:t>Provide confidence in program, contractors</a:t>
            </a:r>
          </a:p>
          <a:p>
            <a:pPr lvl="2"/>
            <a:r>
              <a:rPr lang="en-US" sz="2000" dirty="0" smtClean="0"/>
              <a:t>Avoid discomfort</a:t>
            </a:r>
          </a:p>
          <a:p>
            <a:pPr lvl="2"/>
            <a:r>
              <a:rPr lang="en-US" sz="2000" dirty="0" smtClean="0"/>
              <a:t>Save energy costs</a:t>
            </a:r>
          </a:p>
          <a:p>
            <a:pPr lvl="2"/>
            <a:r>
              <a:rPr lang="en-US" sz="2000" dirty="0" smtClean="0"/>
              <a:t>Keep up with the Jones</a:t>
            </a:r>
          </a:p>
          <a:p>
            <a:pPr lvl="2"/>
            <a:endParaRPr lang="en-US" sz="2000" dirty="0" smtClean="0"/>
          </a:p>
          <a:p>
            <a:pPr lvl="0"/>
            <a:endParaRPr lang="en-US" sz="2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“Teeth”: (e.g., if warning, get special training/mentoring, if probation can’t do any new work until problem rectified, if termination can’t participate anymore even if change name of company), etc.</a:t>
            </a:r>
          </a:p>
          <a:p>
            <a:endParaRPr lang="en-US" dirty="0" smtClean="0"/>
          </a:p>
          <a:p>
            <a:r>
              <a:rPr lang="en-US" dirty="0" smtClean="0"/>
              <a:t>Benefits to QA:</a:t>
            </a:r>
          </a:p>
          <a:p>
            <a:pPr lvl="1">
              <a:spcBef>
                <a:spcPts val="400"/>
              </a:spcBef>
              <a:buFontTx/>
              <a:buChar char="•"/>
            </a:pPr>
            <a:r>
              <a:rPr lang="en-US" sz="1800" dirty="0" smtClean="0"/>
              <a:t>Consumer protection</a:t>
            </a:r>
          </a:p>
          <a:p>
            <a:pPr lvl="1">
              <a:spcBef>
                <a:spcPts val="400"/>
              </a:spcBef>
              <a:buFontTx/>
              <a:buChar char="•"/>
            </a:pPr>
            <a:r>
              <a:rPr lang="en-US" sz="1800" dirty="0" smtClean="0"/>
              <a:t>Supports contractor certification</a:t>
            </a:r>
          </a:p>
          <a:p>
            <a:pPr lvl="1">
              <a:spcBef>
                <a:spcPts val="400"/>
              </a:spcBef>
              <a:buFontTx/>
              <a:buChar char="•"/>
            </a:pPr>
            <a:r>
              <a:rPr lang="en-US" sz="1800" dirty="0" smtClean="0"/>
              <a:t>Maintains program credibility &amp; reputation</a:t>
            </a:r>
          </a:p>
          <a:p>
            <a:pPr lvl="1">
              <a:spcBef>
                <a:spcPts val="400"/>
              </a:spcBef>
              <a:buFontTx/>
              <a:buChar char="•"/>
            </a:pPr>
            <a:r>
              <a:rPr lang="en-US" sz="1800" dirty="0" smtClean="0"/>
              <a:t>Maximizes energy savings</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 think the BARRIER is unclarity about how to measure program performance.  The SAMPLE SOLUTIONS then are actual examples of how to do that; e.g., don’t just count bodies and costs – identify indicators of superior performance (nobody on probation re above), lost-opportunities minimized (re above), desktop monitoring of data at least monthly (why is X getting more average savings than Y?), etc.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 SAMPLE SOLUTIONS then are actual examples of how to do that; e.g., don’t just count bodies and costs – identify indicators of superior performance (nobody on probation re above), lost-opportunities minimized (re above), desktop monitoring of data at least monthly (why is X getting more average savings than Y?), etc.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KT: Seems like this and the following slides go at the beginning, then use the BARRIER/SOLUTION slides as specific examples?  </a:t>
            </a:r>
          </a:p>
          <a:p>
            <a:r>
              <a:rPr lang="en-US" dirty="0" smtClean="0"/>
              <a:t>RF: Could go either way, but I would like to lay out the issues first, then lead them through the chronological</a:t>
            </a:r>
            <a:r>
              <a:rPr lang="en-US" baseline="0" dirty="0" smtClean="0"/>
              <a:t> sequence of program development steps.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latin typeface="+mn-lt"/>
                <a:ea typeface="+mn-ea"/>
                <a:cs typeface="+mn-cs"/>
              </a:rPr>
              <a:t>One additional goal that may be important to many communities is to position themselves in the broader market as “green and cutting edge” – i.e. it is not just about being green, but having others see you that way as well.  That may be worth calling out as it could have some implications for some aspects of program marketing.</a:t>
            </a:r>
            <a:endParaRPr lang="en-US" sz="1200" kern="1200" dirty="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endParaRPr lang="en-US" dirty="0" smtClean="0"/>
          </a:p>
        </p:txBody>
      </p:sp>
      <p:sp>
        <p:nvSpPr>
          <p:cNvPr id="4" name="Slide Number Placeholder 3"/>
          <p:cNvSpPr>
            <a:spLocks noGrp="1"/>
          </p:cNvSpPr>
          <p:nvPr>
            <p:ph type="sldNum" sz="quarter" idx="5"/>
          </p:nvPr>
        </p:nvSpPr>
        <p:spPr/>
        <p:txBody>
          <a:bodyPr/>
          <a:lstStyle/>
          <a:p>
            <a:pPr>
              <a:defRPr/>
            </a:pPr>
            <a:fld id="{435A27C1-F635-4392-90B8-4ED870D4EC0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consumer insights - this is a critical component often overlooked (as you know).  Conducting </a:t>
            </a:r>
            <a:r>
              <a:rPr lang="en-US" sz="1200" b="1" kern="1200" dirty="0" smtClean="0">
                <a:solidFill>
                  <a:schemeClr val="tx1"/>
                </a:solidFill>
                <a:latin typeface="+mn-lt"/>
                <a:ea typeface="+mn-ea"/>
                <a:cs typeface="+mn-cs"/>
              </a:rPr>
              <a:t>online surveys </a:t>
            </a: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focus groups </a:t>
            </a:r>
            <a:r>
              <a:rPr lang="en-US" sz="1200" kern="1200" dirty="0" smtClean="0">
                <a:solidFill>
                  <a:schemeClr val="tx1"/>
                </a:solidFill>
                <a:latin typeface="+mn-lt"/>
                <a:ea typeface="+mn-ea"/>
                <a:cs typeface="+mn-cs"/>
              </a:rPr>
              <a:t>within the community is the best way to identify the awareness and appetite for EE.  This helps to set the baseline for evaluation as well.  (same surveys and focus groups can be </a:t>
            </a:r>
            <a:r>
              <a:rPr lang="en-US" sz="1200" kern="1200" dirty="0" err="1" smtClean="0">
                <a:solidFill>
                  <a:schemeClr val="tx1"/>
                </a:solidFill>
                <a:latin typeface="+mn-lt"/>
                <a:ea typeface="+mn-ea"/>
                <a:cs typeface="+mn-cs"/>
              </a:rPr>
              <a:t>be</a:t>
            </a:r>
            <a:r>
              <a:rPr lang="en-US" sz="1200" kern="1200" dirty="0" smtClean="0">
                <a:solidFill>
                  <a:schemeClr val="tx1"/>
                </a:solidFill>
                <a:latin typeface="+mn-lt"/>
                <a:ea typeface="+mn-ea"/>
                <a:cs typeface="+mn-cs"/>
              </a:rPr>
              <a:t> conducted after 1 yr, 2 yrs, etc. for performance indicators).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TVA conducted extensive consumer research in the development of their re-designed residential and commercial EE programs.  This enabled targeted marketing that spoke directly to the consumer need, as well as highly targeted consumer education messaging.  Both methods mentioned above were used.  </a:t>
            </a:r>
          </a:p>
          <a:p>
            <a:endParaRPr lang="en-US" dirty="0"/>
          </a:p>
        </p:txBody>
      </p:sp>
      <p:sp>
        <p:nvSpPr>
          <p:cNvPr id="4" name="Slide Number Placeholder 3"/>
          <p:cNvSpPr>
            <a:spLocks noGrp="1"/>
          </p:cNvSpPr>
          <p:nvPr>
            <p:ph type="sldNum" sz="quarter" idx="10"/>
          </p:nvPr>
        </p:nvSpPr>
        <p:spPr/>
        <p:txBody>
          <a:bodyPr/>
          <a:lstStyle/>
          <a:p>
            <a:pPr>
              <a:defRPr/>
            </a:pPr>
            <a:fld id="{5F682553-1F24-409D-BF00-0104624E19A5}" type="slidenum">
              <a:rPr lang="en-US" smtClean="0"/>
              <a:pPr>
                <a:defRPr/>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Blower door/duct blaster sales might be hard to get – I got it once by pulling strings but with the war between Energy Conservatory and Retro-tec heating up, might now not be possible.</a:t>
            </a:r>
          </a:p>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KT: This slide and the following starts to repeat earlier stuff on barriers/solutions.  Bullets could be used on those slides</a:t>
            </a:r>
          </a:p>
          <a:p>
            <a:r>
              <a:rPr lang="en-US" dirty="0" smtClean="0"/>
              <a:t>RF: I will just not spend much time</a:t>
            </a:r>
            <a:r>
              <a:rPr lang="en-US" baseline="0" dirty="0" smtClean="0"/>
              <a:t> on issues I already previously discussed, but want to keep these in here to be sure each section can stand alone and be comprehensive.  Is this too much repetition?</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ditto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ditto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ditto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ditto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While TVA was finalizing the redesigned residential audit and retrofit program, they were very successful in partnering with a contractor to provide an online 'do-it-yourself' energy audit.  Homeowners who completed the online audit received a customized report and were shipped an energy efficiency 'starter kit'.  This immediate program launch was heavily marketed and took off with a high level of success.  Not only were consumers gaining education and taking some 'baby steps', but TVA was also gaining a database of customers to target market the full program to once launched.   The kits came with low &amp; no-cost tips that homeowners could do on their own, as well as preliminary information regarding the upcoming comprehensive in-house program.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Once the full program launched, the online audit &amp; kit "promotion" has remained as a great tool to achieve a first touch with consumers who are less likely to request a full audit or find out about available incentives.  Now the audits come with information regarding all of their options.  here is the link - </a:t>
            </a:r>
            <a:r>
              <a:rPr lang="en-US" sz="1200" u="sng" kern="1200" dirty="0" smtClean="0">
                <a:solidFill>
                  <a:schemeClr val="tx1"/>
                </a:solidFill>
                <a:latin typeface="+mn-lt"/>
                <a:ea typeface="+mn-ea"/>
                <a:cs typeface="+mn-cs"/>
                <a:hlinkClick r:id="rId3"/>
              </a:rPr>
              <a:t>http://www.energyright.com/audit_kit.htm</a:t>
            </a:r>
            <a:r>
              <a:rPr lang="en-US" sz="1200" kern="1200" dirty="0" smtClean="0">
                <a:solidFill>
                  <a:schemeClr val="tx1"/>
                </a:solidFill>
                <a:latin typeface="+mn-lt"/>
                <a:ea typeface="+mn-ea"/>
                <a:cs typeface="+mn-cs"/>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Again, seems to belong as sample solutions to specific barriers identified above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861C88-F26E-44EA-9B45-3116AA40BBCA}"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Through TAP, DOE has launched an effort to assist EECBG and SEP Recovery Act recipients. This effort is aimed at:</a:t>
            </a:r>
          </a:p>
          <a:p>
            <a:endParaRPr lang="en-US" dirty="0" smtClean="0"/>
          </a:p>
          <a:p>
            <a:pPr>
              <a:buFontTx/>
              <a:buChar char="-"/>
            </a:pPr>
            <a:r>
              <a:rPr lang="en-US" dirty="0" smtClean="0"/>
              <a:t>Accelerating the implementation of Recovery Act projects and programs,</a:t>
            </a:r>
          </a:p>
          <a:p>
            <a:pPr>
              <a:buFontTx/>
              <a:buChar char="-"/>
            </a:pPr>
            <a:r>
              <a:rPr lang="en-US" dirty="0" smtClean="0"/>
              <a:t>Improving their performance,</a:t>
            </a:r>
          </a:p>
          <a:p>
            <a:pPr>
              <a:buFontTx/>
              <a:buChar char="-"/>
            </a:pPr>
            <a:r>
              <a:rPr lang="en-US" dirty="0" smtClean="0"/>
              <a:t>Increasing the return on and sustainability of Recovery Act investments, and</a:t>
            </a:r>
          </a:p>
          <a:p>
            <a:pPr>
              <a:buFontTx/>
              <a:buChar char="-"/>
            </a:pPr>
            <a:r>
              <a:rPr lang="en-US" dirty="0" smtClean="0"/>
              <a:t>Building protracted clean energy capacity at the state, local, and tribal level.</a:t>
            </a:r>
          </a:p>
          <a:p>
            <a:pPr>
              <a:buFontTx/>
              <a:buChar char="-"/>
            </a:pPr>
            <a:endParaRPr lang="en-US" dirty="0" smtClean="0"/>
          </a:p>
          <a:p>
            <a:pPr>
              <a:buFontTx/>
              <a:buChar char="-"/>
            </a:pPr>
            <a:r>
              <a:rPr lang="en-US" dirty="0" smtClean="0"/>
              <a:t>Note: R. Faesy added “… and the Better Buildings grantees…” to this slide on 8/26/10.  OK?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Maybe offer examples of how we’ve already provided specific assistance; e.g., templates of documents for contractor participation agreements and the like, matrix for grading RFP responses, how to identify qualified contractors, typical retrofit opportunities, etc.</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EF6C7E-C84A-4CCC-9567-03620F3DCD62}" type="slidenum">
              <a:rPr lang="en-US" smtClean="0"/>
              <a:pPr>
                <a:defRPr/>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AA8DF0A-5C86-401C-8533-21E1E07AD6F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mtClean="0"/>
              <a:t>From DOE ppt – TAC overview by Molly Lunn (Technical Assistance Lead)</a:t>
            </a:r>
          </a:p>
          <a:p>
            <a:pPr defTabSz="914400"/>
            <a:endParaRPr lang="en-US" smtClean="0"/>
          </a:p>
        </p:txBody>
      </p:sp>
      <p:sp>
        <p:nvSpPr>
          <p:cNvPr id="4" name="Slide Number Placeholder 3"/>
          <p:cNvSpPr>
            <a:spLocks noGrp="1"/>
          </p:cNvSpPr>
          <p:nvPr>
            <p:ph type="sldNum" sz="quarter" idx="5"/>
          </p:nvPr>
        </p:nvSpPr>
        <p:spPr/>
        <p:txBody>
          <a:bodyPr/>
          <a:lstStyle/>
          <a:p>
            <a:pPr>
              <a:defRPr/>
            </a:pPr>
            <a:fld id="{8CB49F94-B28B-4D8C-83E4-AEC7F632872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682553-1F24-409D-BF00-0104624E19A5}"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pPr lvl="1"/>
            <a:endParaRPr lang="en-US" sz="1200" kern="1200" dirty="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Since 2002, over 78,000 homes have been improved by over 30 locally sponsored programs in 29 states, with another five to ten programs</a:t>
            </a:r>
          </a:p>
          <a:p>
            <a:r>
              <a:rPr lang="en-US" sz="1200" kern="1200" baseline="0" dirty="0" smtClean="0">
                <a:solidFill>
                  <a:schemeClr val="tx1"/>
                </a:solidFill>
                <a:latin typeface="+mn-lt"/>
                <a:ea typeface="+mn-ea"/>
                <a:cs typeface="+mn-cs"/>
              </a:rPr>
              <a:t>launching in the near term (EPA 2010)</a:t>
            </a:r>
            <a:endParaRPr lang="en-US" sz="1200" kern="1200" dirty="0" smtClean="0">
              <a:solidFill>
                <a:schemeClr val="tx1"/>
              </a:solidFill>
              <a:latin typeface="+mn-lt"/>
              <a:ea typeface="+mn-ea"/>
              <a:cs typeface="+mn-cs"/>
            </a:endParaRP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develop and/or link in with local EE training programs and support networks  in conjunction with planning the EE programs:</a:t>
            </a:r>
          </a:p>
          <a:p>
            <a:pPr lvl="1">
              <a:buFont typeface="Arial" pitchFamily="34" charset="0"/>
              <a:buChar char="•"/>
            </a:pPr>
            <a:r>
              <a:rPr lang="en-US" sz="1200" kern="1200" dirty="0" smtClean="0">
                <a:solidFill>
                  <a:schemeClr val="tx1"/>
                </a:solidFill>
                <a:latin typeface="+mn-lt"/>
                <a:ea typeface="+mn-ea"/>
                <a:cs typeface="+mn-cs"/>
              </a:rPr>
              <a:t>ensure onsite training</a:t>
            </a:r>
          </a:p>
          <a:p>
            <a:pPr lvl="1">
              <a:buFont typeface="Arial" pitchFamily="34" charset="0"/>
              <a:buChar char="•"/>
            </a:pPr>
            <a:r>
              <a:rPr lang="en-US" sz="1200" kern="1200" dirty="0" smtClean="0">
                <a:solidFill>
                  <a:schemeClr val="tx1"/>
                </a:solidFill>
                <a:latin typeface="+mn-lt"/>
                <a:ea typeface="+mn-ea"/>
                <a:cs typeface="+mn-cs"/>
              </a:rPr>
              <a:t>make training programs transferrable</a:t>
            </a:r>
          </a:p>
          <a:p>
            <a:pPr lvl="1">
              <a:buFont typeface="Arial" pitchFamily="34" charset="0"/>
              <a:buChar char="•"/>
            </a:pPr>
            <a:r>
              <a:rPr lang="en-US" sz="1200" kern="1200" dirty="0" smtClean="0">
                <a:solidFill>
                  <a:schemeClr val="tx1"/>
                </a:solidFill>
                <a:latin typeface="+mn-lt"/>
                <a:ea typeface="+mn-ea"/>
                <a:cs typeface="+mn-cs"/>
              </a:rPr>
              <a:t>include nationally accepted accreditation in trainings, etc</a:t>
            </a:r>
            <a:r>
              <a:rPr lang="en-US" sz="1200" kern="1200" dirty="0" smtClean="0">
                <a:solidFill>
                  <a:schemeClr val="tx1"/>
                </a:solidFill>
                <a:latin typeface="+mn-lt"/>
                <a:ea typeface="+mn-ea"/>
                <a:cs typeface="+mn-cs"/>
              </a:rPr>
              <a:t>.</a:t>
            </a:r>
          </a:p>
          <a:p>
            <a:pPr lvl="1">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Resources: Affordable Comfort</a:t>
            </a:r>
            <a:r>
              <a:rPr lang="en-US" sz="1200" kern="1200" baseline="0" dirty="0" smtClean="0">
                <a:solidFill>
                  <a:schemeClr val="tx1"/>
                </a:solidFill>
                <a:latin typeface="+mn-lt"/>
                <a:ea typeface="+mn-ea"/>
                <a:cs typeface="+mn-cs"/>
              </a:rPr>
              <a:t> Conferences, RESNET, BPI</a:t>
            </a:r>
            <a:endParaRPr lang="en-US" sz="1200" kern="1200" dirty="0" smtClean="0">
              <a:solidFill>
                <a:schemeClr val="tx1"/>
              </a:solidFill>
              <a:latin typeface="+mn-lt"/>
              <a:ea typeface="+mn-ea"/>
              <a:cs typeface="+mn-cs"/>
            </a:endParaRP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one thing NYSERDA did was to have contractors submit key documentation etc. and be approved with some basic criteria as part of an RFP of sorts to populate their website that lists “qualified” solar installers. NYSERDA caveats that they don’t endorse any of the installers and that it is the customer’s responsibility to check on their reviews, etc., but it does provide customers with one place to go and also weeds out the bottom of the installers.</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7" descr="13823.jpg"/>
          <p:cNvPicPr>
            <a:picLocks noChangeAspect="1"/>
          </p:cNvPicPr>
          <p:nvPr userDrawn="1"/>
        </p:nvPicPr>
        <p:blipFill>
          <a:blip r:embed="rId2"/>
          <a:srcRect/>
          <a:stretch>
            <a:fillRect/>
          </a:stretch>
        </p:blipFill>
        <p:spPr bwMode="auto">
          <a:xfrm>
            <a:off x="0" y="854075"/>
            <a:ext cx="9144000" cy="4251325"/>
          </a:xfrm>
          <a:prstGeom prst="rect">
            <a:avLst/>
          </a:prstGeom>
          <a:noFill/>
          <a:ln w="9525">
            <a:noFill/>
            <a:miter lim="800000"/>
            <a:headEnd/>
            <a:tailEnd/>
          </a:ln>
        </p:spPr>
      </p:pic>
      <p:sp>
        <p:nvSpPr>
          <p:cNvPr id="8"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7" name="Picture 26" descr="doe_logo_ppt.png"/>
          <p:cNvPicPr>
            <a:picLocks noChangeAspect="1"/>
          </p:cNvPicPr>
          <p:nvPr userDrawn="1"/>
        </p:nvPicPr>
        <p:blipFill>
          <a:blip r:embed="rId3"/>
          <a:srcRect/>
          <a:stretch>
            <a:fillRect/>
          </a:stretch>
        </p:blipFill>
        <p:spPr bwMode="auto">
          <a:xfrm>
            <a:off x="6121400" y="276225"/>
            <a:ext cx="2743200" cy="412750"/>
          </a:xfrm>
          <a:prstGeom prst="rect">
            <a:avLst/>
          </a:prstGeom>
          <a:noFill/>
          <a:ln w="9525">
            <a:noFill/>
            <a:miter lim="800000"/>
            <a:headEnd/>
            <a:tailEnd/>
          </a:ln>
        </p:spPr>
      </p:pic>
      <p:sp>
        <p:nvSpPr>
          <p:cNvPr id="20" name="Rectangle 19"/>
          <p:cNvSpPr/>
          <p:nvPr userDrawn="1"/>
        </p:nvSpPr>
        <p:spPr>
          <a:xfrm>
            <a:off x="4462463" y="4900613"/>
            <a:ext cx="4572000" cy="184150"/>
          </a:xfrm>
          <a:prstGeom prst="rect">
            <a:avLst/>
          </a:prstGeom>
        </p:spPr>
        <p:txBody>
          <a:bodyPr>
            <a:spAutoFit/>
          </a:bodyPr>
          <a:lstStyle/>
          <a:p>
            <a:pPr algn="r" fontAlgn="auto">
              <a:spcBef>
                <a:spcPct val="20000"/>
              </a:spcBef>
              <a:spcAft>
                <a:spcPts val="0"/>
              </a:spcAft>
              <a:buFont typeface="Arial"/>
              <a:buNone/>
              <a:defRPr/>
            </a:pPr>
            <a:r>
              <a:rPr lang="en-US" sz="600" dirty="0">
                <a:solidFill>
                  <a:srgbClr val="FFFFFF"/>
                </a:solidFill>
                <a:latin typeface="+mn-lt"/>
                <a:cs typeface="Arial Narrow"/>
              </a:rPr>
              <a:t>The Parker Ranch installation in Hawaii</a:t>
            </a:r>
          </a:p>
        </p:txBody>
      </p:sp>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1DD4E48-05ED-4B53-83B5-FDAD83C00033}" type="slidenum">
              <a:rPr lang="en-US" smtClean="0"/>
              <a:pPr marL="342900" indent="-342900" fontAlgn="auto">
                <a:spcBef>
                  <a:spcPct val="20000"/>
                </a:spcBef>
                <a:spcAft>
                  <a:spcPts val="0"/>
                </a:spcAft>
                <a:buFont typeface="Arial"/>
                <a:buNone/>
                <a:defRPr/>
              </a:pPr>
              <a:t>‹#›</a:t>
            </a:fld>
            <a:r>
              <a:rPr lang="en-US" dirty="0" smtClean="0"/>
              <a:t> | Designing Effective Residential Retrofit Programs</a:t>
            </a:r>
            <a:endParaRPr lang="en-US" dirty="0"/>
          </a:p>
        </p:txBody>
      </p:sp>
      <p:grpSp>
        <p:nvGrpSpPr>
          <p:cNvPr id="21511"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t>eere.energy.gov</a:t>
            </a:r>
            <a:endParaRPr lang="en-US" dirty="0"/>
          </a:p>
        </p:txBody>
      </p:sp>
      <p:pic>
        <p:nvPicPr>
          <p:cNvPr id="21513" name="Picture 18" descr="doe_logo_ppt.png"/>
          <p:cNvPicPr>
            <a:picLocks noChangeAspect="1"/>
          </p:cNvPicPr>
          <p:nvPr/>
        </p:nvPicPr>
        <p:blipFill>
          <a:blip r:embed="rId9"/>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5" r:id="rId2"/>
    <p:sldLayoutId id="2147483654" r:id="rId3"/>
    <p:sldLayoutId id="2147483653" r:id="rId4"/>
    <p:sldLayoutId id="2147483652" r:id="rId5"/>
    <p:sldLayoutId id="2147483651" r:id="rId6"/>
    <p:sldLayoutId id="2147483657" r:id="rId7"/>
  </p:sldLayoutIdLst>
  <p:hf sldNum="0"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solutioncenter@ee.doe.gov" TargetMode="External"/><Relationship Id="rId7" Type="http://schemas.openxmlformats.org/officeDocument/2006/relationships/hyperlink" Target="https://tac.eecleanenergy.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1.eere.energy.gov/wip/solutioncenter/"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hyperlink" Target="http://www.wip.energy.gov/solutioncenter/webcasts"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emf"/><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cid:image001.jpg@01CA7503.13122B70" TargetMode="External"/><Relationship Id="rId5" Type="http://schemas.openxmlformats.org/officeDocument/2006/relationships/image" Target="cid:image002.png@01CB0FA0.48D1E3D0" TargetMode="External"/><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 Id="rId1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0"/>
          <p:cNvSpPr>
            <a:spLocks noGrp="1"/>
          </p:cNvSpPr>
          <p:nvPr>
            <p:ph type="ctrTitle"/>
          </p:nvPr>
        </p:nvSpPr>
        <p:spPr>
          <a:xfrm>
            <a:off x="203200" y="147638"/>
            <a:ext cx="5626100" cy="603250"/>
          </a:xfrm>
        </p:spPr>
        <p:txBody>
          <a:bodyPr/>
          <a:lstStyle/>
          <a:p>
            <a:pPr eaLnBrk="1" hangingPunct="1"/>
            <a:r>
              <a:rPr lang="en-US" sz="2400" smtClean="0">
                <a:latin typeface="Arial" charset="0"/>
              </a:rPr>
              <a:t>DOE Technical Assistance Program</a:t>
            </a:r>
          </a:p>
        </p:txBody>
      </p:sp>
      <p:sp>
        <p:nvSpPr>
          <p:cNvPr id="11266" name="Subtitle 11"/>
          <p:cNvSpPr>
            <a:spLocks noGrp="1"/>
          </p:cNvSpPr>
          <p:nvPr>
            <p:ph type="subTitle" idx="1"/>
          </p:nvPr>
        </p:nvSpPr>
        <p:spPr>
          <a:xfrm>
            <a:off x="163513" y="5253038"/>
            <a:ext cx="4381500" cy="1174750"/>
          </a:xfrm>
        </p:spPr>
        <p:txBody>
          <a:bodyPr/>
          <a:lstStyle/>
          <a:p>
            <a:pPr eaLnBrk="1" hangingPunct="1"/>
            <a:r>
              <a:rPr lang="en-US" smtClean="0">
                <a:latin typeface="Arial Narrow" pitchFamily="34" charset="0"/>
              </a:rPr>
              <a:t>Designing Effective </a:t>
            </a:r>
          </a:p>
          <a:p>
            <a:pPr eaLnBrk="1" hangingPunct="1"/>
            <a:r>
              <a:rPr lang="en-US" smtClean="0">
                <a:latin typeface="Arial Narrow" pitchFamily="34" charset="0"/>
              </a:rPr>
              <a:t>Residential Retrofit Programs</a:t>
            </a:r>
          </a:p>
        </p:txBody>
      </p:sp>
      <p:sp>
        <p:nvSpPr>
          <p:cNvPr id="13" name="Text Placeholder 12"/>
          <p:cNvSpPr>
            <a:spLocks noGrp="1"/>
          </p:cNvSpPr>
          <p:nvPr>
            <p:ph type="body" sz="quarter" idx="10"/>
          </p:nvPr>
        </p:nvSpPr>
        <p:spPr>
          <a:xfrm>
            <a:off x="6054725" y="5205413"/>
            <a:ext cx="3081338" cy="331787"/>
          </a:xfrm>
        </p:spPr>
        <p:txBody>
          <a:bodyPr rtlCol="0">
            <a:normAutofit lnSpcReduction="10000"/>
          </a:bodyPr>
          <a:lstStyle/>
          <a:p>
            <a:pPr>
              <a:defRPr/>
            </a:pPr>
            <a:r>
              <a:rPr dirty="0" smtClean="0"/>
              <a:t>Richard Faesy</a:t>
            </a:r>
            <a:endParaRPr dirty="0"/>
          </a:p>
        </p:txBody>
      </p:sp>
      <p:sp>
        <p:nvSpPr>
          <p:cNvPr id="11268" name="Text Placeholder 13"/>
          <p:cNvSpPr>
            <a:spLocks noGrp="1"/>
          </p:cNvSpPr>
          <p:nvPr>
            <p:ph type="body" sz="quarter" idx="12"/>
          </p:nvPr>
        </p:nvSpPr>
        <p:spPr>
          <a:xfrm>
            <a:off x="6054725" y="5543550"/>
            <a:ext cx="3089275" cy="735013"/>
          </a:xfrm>
        </p:spPr>
        <p:txBody>
          <a:bodyPr/>
          <a:lstStyle/>
          <a:p>
            <a:pPr fontAlgn="base">
              <a:spcAft>
                <a:spcPct val="0"/>
              </a:spcAft>
            </a:pPr>
            <a:r>
              <a:rPr smtClean="0">
                <a:latin typeface="Arial Narrow" pitchFamily="34" charset="0"/>
              </a:rPr>
              <a:t>Energy Futures Group</a:t>
            </a:r>
          </a:p>
          <a:p>
            <a:pPr fontAlgn="base">
              <a:spcAft>
                <a:spcPct val="0"/>
              </a:spcAft>
            </a:pPr>
            <a:r>
              <a:rPr smtClean="0">
                <a:latin typeface="Arial Narrow" pitchFamily="34" charset="0"/>
              </a:rPr>
              <a:t>DOE Technical Assistance Program</a:t>
            </a:r>
          </a:p>
          <a:p>
            <a:pPr fontAlgn="base">
              <a:spcAft>
                <a:spcPct val="0"/>
              </a:spcAft>
            </a:pPr>
            <a:r>
              <a:rPr smtClean="0">
                <a:latin typeface="Arial Narrow" pitchFamily="34" charset="0"/>
              </a:rPr>
              <a:t>Team 4 – Program  &amp; Project Development  &amp; Implementation</a:t>
            </a:r>
          </a:p>
          <a:p>
            <a:pPr fontAlgn="base">
              <a:spcAft>
                <a:spcPct val="0"/>
              </a:spcAft>
            </a:pPr>
            <a:endParaRPr smtClean="0">
              <a:latin typeface="Arial Narrow" pitchFamily="34" charset="0"/>
            </a:endParaRPr>
          </a:p>
        </p:txBody>
      </p:sp>
      <p:sp>
        <p:nvSpPr>
          <p:cNvPr id="11269" name="Text Placeholder 14"/>
          <p:cNvSpPr>
            <a:spLocks noGrp="1"/>
          </p:cNvSpPr>
          <p:nvPr>
            <p:ph type="body" sz="quarter" idx="13"/>
          </p:nvPr>
        </p:nvSpPr>
        <p:spPr>
          <a:xfrm>
            <a:off x="203200" y="6075363"/>
            <a:ext cx="1387475" cy="360362"/>
          </a:xfrm>
        </p:spPr>
        <p:txBody>
          <a:bodyPr/>
          <a:lstStyle/>
          <a:p>
            <a:pPr eaLnBrk="1" hangingPunct="1"/>
            <a:r>
              <a:rPr lang="en-US" smtClean="0"/>
              <a:t>August 30,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457200" y="1210664"/>
            <a:ext cx="8229600" cy="4876800"/>
          </a:xfrm>
        </p:spPr>
        <p:txBody>
          <a:bodyPr/>
          <a:lstStyle/>
          <a:p>
            <a:pPr>
              <a:spcBef>
                <a:spcPct val="0"/>
              </a:spcBef>
              <a:spcAft>
                <a:spcPts val="200"/>
              </a:spcAft>
            </a:pPr>
            <a:r>
              <a:rPr lang="en-US" sz="2000" dirty="0" smtClean="0"/>
              <a:t>Program design</a:t>
            </a:r>
          </a:p>
          <a:p>
            <a:pPr>
              <a:spcBef>
                <a:spcPct val="0"/>
              </a:spcBef>
              <a:spcAft>
                <a:spcPts val="200"/>
              </a:spcAft>
            </a:pPr>
            <a:r>
              <a:rPr lang="en-US" sz="2000" dirty="0" smtClean="0"/>
              <a:t>Technical training &amp; support</a:t>
            </a:r>
          </a:p>
          <a:p>
            <a:pPr>
              <a:spcBef>
                <a:spcPct val="0"/>
              </a:spcBef>
              <a:spcAft>
                <a:spcPts val="200"/>
              </a:spcAft>
            </a:pPr>
            <a:r>
              <a:rPr lang="en-US" sz="2000" dirty="0" smtClean="0"/>
              <a:t>Technical certification (of workers) and accreditation (of businesses)</a:t>
            </a:r>
          </a:p>
          <a:p>
            <a:pPr>
              <a:spcBef>
                <a:spcPct val="0"/>
              </a:spcBef>
              <a:spcAft>
                <a:spcPts val="200"/>
              </a:spcAft>
            </a:pPr>
            <a:r>
              <a:rPr lang="en-US" sz="2000" dirty="0" smtClean="0"/>
              <a:t>Sales training &amp; support</a:t>
            </a:r>
          </a:p>
          <a:p>
            <a:pPr>
              <a:spcBef>
                <a:spcPct val="0"/>
              </a:spcBef>
              <a:spcAft>
                <a:spcPts val="200"/>
              </a:spcAft>
            </a:pPr>
            <a:r>
              <a:rPr lang="en-US" sz="2000" dirty="0" smtClean="0"/>
              <a:t>Aggressive marketing</a:t>
            </a:r>
          </a:p>
          <a:p>
            <a:pPr>
              <a:spcBef>
                <a:spcPct val="0"/>
              </a:spcBef>
              <a:spcAft>
                <a:spcPts val="200"/>
              </a:spcAft>
            </a:pPr>
            <a:r>
              <a:rPr lang="en-US" sz="2000" dirty="0" smtClean="0"/>
              <a:t>Comprehensiveness</a:t>
            </a:r>
          </a:p>
          <a:p>
            <a:pPr>
              <a:spcBef>
                <a:spcPct val="0"/>
              </a:spcBef>
              <a:spcAft>
                <a:spcPts val="200"/>
              </a:spcAft>
            </a:pPr>
            <a:r>
              <a:rPr lang="en-US" sz="2000" dirty="0" smtClean="0"/>
              <a:t>Facilitators</a:t>
            </a:r>
            <a:endParaRPr lang="en-US" sz="2000" dirty="0" smtClean="0"/>
          </a:p>
          <a:p>
            <a:pPr>
              <a:spcBef>
                <a:spcPct val="0"/>
              </a:spcBef>
              <a:spcAft>
                <a:spcPts val="200"/>
              </a:spcAft>
            </a:pPr>
            <a:r>
              <a:rPr lang="en-US" sz="2000" dirty="0" smtClean="0"/>
              <a:t>Innovative </a:t>
            </a:r>
            <a:r>
              <a:rPr lang="en-US" sz="2000" dirty="0" smtClean="0"/>
              <a:t>financing products</a:t>
            </a:r>
          </a:p>
          <a:p>
            <a:pPr>
              <a:spcBef>
                <a:spcPct val="0"/>
              </a:spcBef>
              <a:spcAft>
                <a:spcPts val="200"/>
              </a:spcAft>
            </a:pPr>
            <a:r>
              <a:rPr lang="en-US" sz="2000" dirty="0" smtClean="0"/>
              <a:t>Rebates</a:t>
            </a:r>
          </a:p>
          <a:p>
            <a:pPr>
              <a:spcBef>
                <a:spcPct val="0"/>
              </a:spcBef>
              <a:spcAft>
                <a:spcPts val="200"/>
              </a:spcAft>
            </a:pPr>
            <a:r>
              <a:rPr lang="en-US" sz="2000" dirty="0" smtClean="0"/>
              <a:t>Building </a:t>
            </a:r>
            <a:r>
              <a:rPr lang="en-US" sz="2000" dirty="0" smtClean="0"/>
              <a:t>labeling/rating</a:t>
            </a:r>
          </a:p>
          <a:p>
            <a:pPr>
              <a:spcBef>
                <a:spcPct val="0"/>
              </a:spcBef>
              <a:spcAft>
                <a:spcPts val="200"/>
              </a:spcAft>
            </a:pPr>
            <a:r>
              <a:rPr lang="en-US" sz="2000" dirty="0" smtClean="0"/>
              <a:t>Implementation entity</a:t>
            </a:r>
          </a:p>
          <a:p>
            <a:pPr>
              <a:spcBef>
                <a:spcPct val="0"/>
              </a:spcBef>
              <a:spcAft>
                <a:spcPts val="200"/>
              </a:spcAft>
            </a:pPr>
            <a:r>
              <a:rPr lang="en-US" sz="2000" dirty="0" smtClean="0"/>
              <a:t>Quality assurance processes</a:t>
            </a:r>
          </a:p>
          <a:p>
            <a:pPr>
              <a:spcBef>
                <a:spcPct val="0"/>
              </a:spcBef>
              <a:spcAft>
                <a:spcPts val="200"/>
              </a:spcAft>
            </a:pPr>
            <a:r>
              <a:rPr lang="en-US" sz="2000" dirty="0" smtClean="0"/>
              <a:t>Careful integration with other efficiency and/or renewable energy programs</a:t>
            </a:r>
          </a:p>
          <a:p>
            <a:pPr>
              <a:spcBef>
                <a:spcPct val="0"/>
              </a:spcBef>
              <a:spcAft>
                <a:spcPts val="200"/>
              </a:spcAft>
            </a:pPr>
            <a:r>
              <a:rPr lang="en-US" sz="2000" dirty="0" smtClean="0"/>
              <a:t>Research and development investments</a:t>
            </a:r>
          </a:p>
          <a:p>
            <a:pPr>
              <a:spcBef>
                <a:spcPct val="0"/>
              </a:spcBef>
              <a:spcAft>
                <a:spcPts val="200"/>
              </a:spcAft>
            </a:pPr>
            <a:r>
              <a:rPr lang="en-US" sz="2000" dirty="0" smtClean="0"/>
              <a:t>Track performance</a:t>
            </a:r>
          </a:p>
          <a:p>
            <a:endParaRPr lang="en-US" dirty="0" smtClean="0"/>
          </a:p>
        </p:txBody>
      </p:sp>
      <p:sp>
        <p:nvSpPr>
          <p:cNvPr id="24578" name="Title 2"/>
          <p:cNvSpPr>
            <a:spLocks noGrp="1"/>
          </p:cNvSpPr>
          <p:nvPr>
            <p:ph type="title"/>
          </p:nvPr>
        </p:nvSpPr>
        <p:spPr/>
        <p:txBody>
          <a:bodyPr/>
          <a:lstStyle/>
          <a:p>
            <a:r>
              <a:rPr lang="en-US" smtClean="0"/>
              <a:t>Key Program Elements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Program Design</a:t>
            </a:r>
          </a:p>
        </p:txBody>
      </p:sp>
      <p:sp>
        <p:nvSpPr>
          <p:cNvPr id="25602" name="Content Placeholder 2"/>
          <p:cNvSpPr>
            <a:spLocks noGrp="1"/>
          </p:cNvSpPr>
          <p:nvPr>
            <p:ph idx="1"/>
          </p:nvPr>
        </p:nvSpPr>
        <p:spPr>
          <a:xfrm>
            <a:off x="1159823" y="1222168"/>
            <a:ext cx="7620000" cy="4114800"/>
          </a:xfrm>
        </p:spPr>
        <p:txBody>
          <a:bodyPr/>
          <a:lstStyle/>
          <a:p>
            <a:r>
              <a:rPr lang="en-US" b="1" dirty="0" smtClean="0"/>
              <a:t>Barrier: </a:t>
            </a:r>
            <a:r>
              <a:rPr lang="en-US" dirty="0" smtClean="0"/>
              <a:t>The pressure to rush a program out the door before it is fully baked</a:t>
            </a:r>
          </a:p>
          <a:p>
            <a:endParaRPr lang="en-US" dirty="0" smtClean="0"/>
          </a:p>
          <a:p>
            <a:r>
              <a:rPr lang="en-US" b="1" dirty="0" smtClean="0"/>
              <a:t>Sample Solutions:</a:t>
            </a:r>
          </a:p>
          <a:p>
            <a:pPr lvl="1"/>
            <a:r>
              <a:rPr lang="en-US" dirty="0" smtClean="0"/>
              <a:t>Resist the pressure; be ready before opening the doors</a:t>
            </a:r>
          </a:p>
          <a:p>
            <a:pPr lvl="1"/>
            <a:r>
              <a:rPr lang="en-US" dirty="0" smtClean="0"/>
              <a:t>Take the time and make the effort to get it right</a:t>
            </a:r>
          </a:p>
          <a:p>
            <a:pPr lvl="1"/>
            <a:r>
              <a:rPr lang="en-US" dirty="0" smtClean="0"/>
              <a:t>Use best practices first and don’t waste time reinventing the wheel</a:t>
            </a:r>
          </a:p>
          <a:p>
            <a:pPr lvl="1"/>
            <a:r>
              <a:rPr lang="en-US" dirty="0" smtClean="0"/>
              <a:t>Plan, execute, evaluate, adjust, repeat</a:t>
            </a:r>
          </a:p>
          <a:p>
            <a:pPr lvl="1"/>
            <a:r>
              <a:rPr lang="en-US" dirty="0" smtClean="0"/>
              <a:t>Incentivize individual measures but reward comprehensiveness based on overall % reduction</a:t>
            </a:r>
          </a:p>
          <a:p>
            <a:pPr lvl="1"/>
            <a:r>
              <a:rPr lang="en-US" dirty="0" smtClean="0"/>
              <a:t>One-stop-shop and hand-holding for customers</a:t>
            </a:r>
          </a:p>
          <a:p>
            <a:pPr lvl="1"/>
            <a:r>
              <a:rPr lang="en-US" dirty="0" smtClean="0"/>
              <a:t>Set up measurement and verification systems up front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0"/>
            <a:ext cx="7010400" cy="1143000"/>
          </a:xfrm>
        </p:spPr>
        <p:txBody>
          <a:bodyPr/>
          <a:lstStyle/>
          <a:p>
            <a:r>
              <a:rPr lang="en-US" smtClean="0"/>
              <a:t>Technical Training &amp; Support</a:t>
            </a:r>
          </a:p>
        </p:txBody>
      </p:sp>
      <p:sp>
        <p:nvSpPr>
          <p:cNvPr id="26626" name="Content Placeholder 2"/>
          <p:cNvSpPr>
            <a:spLocks noGrp="1"/>
          </p:cNvSpPr>
          <p:nvPr>
            <p:ph idx="1"/>
          </p:nvPr>
        </p:nvSpPr>
        <p:spPr>
          <a:xfrm>
            <a:off x="1112323" y="1199408"/>
            <a:ext cx="7620000" cy="5237018"/>
          </a:xfrm>
        </p:spPr>
        <p:txBody>
          <a:bodyPr/>
          <a:lstStyle/>
          <a:p>
            <a:r>
              <a:rPr lang="en-US" b="1" dirty="0" smtClean="0"/>
              <a:t>Barrier:  </a:t>
            </a:r>
            <a:r>
              <a:rPr lang="en-US" dirty="0" smtClean="0"/>
              <a:t>Inadequately trained and supported contractors to address EE</a:t>
            </a:r>
          </a:p>
          <a:p>
            <a:endParaRPr lang="en-US" dirty="0" smtClean="0"/>
          </a:p>
          <a:p>
            <a:r>
              <a:rPr lang="en-US" b="1" dirty="0" smtClean="0"/>
              <a:t>Sample Solutions:</a:t>
            </a:r>
          </a:p>
          <a:p>
            <a:pPr lvl="1"/>
            <a:r>
              <a:rPr lang="en-US" dirty="0" smtClean="0"/>
              <a:t>Recruit, train and support “Home Performance” contractors to serve as the foundation for program:</a:t>
            </a:r>
          </a:p>
          <a:p>
            <a:pPr lvl="2">
              <a:buFontTx/>
              <a:buChar char="•"/>
            </a:pPr>
            <a:r>
              <a:rPr lang="en-US" sz="1600" dirty="0" smtClean="0"/>
              <a:t>Maximize energy savings</a:t>
            </a:r>
          </a:p>
          <a:p>
            <a:pPr lvl="2">
              <a:buFontTx/>
              <a:buChar char="•"/>
            </a:pPr>
            <a:r>
              <a:rPr lang="en-US" sz="1600" dirty="0" smtClean="0"/>
              <a:t>Understand building science</a:t>
            </a:r>
          </a:p>
          <a:p>
            <a:pPr lvl="2">
              <a:buFontTx/>
              <a:buChar char="•"/>
            </a:pPr>
            <a:r>
              <a:rPr lang="en-US" sz="1600" dirty="0" smtClean="0"/>
              <a:t>Address health and safety</a:t>
            </a:r>
          </a:p>
          <a:p>
            <a:pPr lvl="2">
              <a:buFontTx/>
              <a:buChar char="•"/>
            </a:pPr>
            <a:r>
              <a:rPr lang="en-US" sz="1600" dirty="0" smtClean="0"/>
              <a:t>House as a system</a:t>
            </a:r>
          </a:p>
          <a:p>
            <a:pPr lvl="1"/>
            <a:r>
              <a:rPr lang="en-US" dirty="0" smtClean="0"/>
              <a:t>Develop and/or link in with local EE training programs and support networks (workforce development &amp; green jobs)</a:t>
            </a:r>
          </a:p>
          <a:p>
            <a:pPr lvl="1"/>
            <a:r>
              <a:rPr lang="en-US" dirty="0" smtClean="0"/>
              <a:t>HP contractors don’t currently exist in the market without program support</a:t>
            </a:r>
          </a:p>
          <a:p>
            <a:pPr lvl="1"/>
            <a:r>
              <a:rPr lang="en-US" dirty="0" smtClean="0"/>
              <a:t>Once trained, they still need on-going TA support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1219200" y="1556657"/>
            <a:ext cx="7580416" cy="4749140"/>
          </a:xfrm>
        </p:spPr>
        <p:txBody>
          <a:bodyPr/>
          <a:lstStyle/>
          <a:p>
            <a:r>
              <a:rPr lang="en-US" b="1" dirty="0" smtClean="0"/>
              <a:t>Barrier: </a:t>
            </a:r>
            <a:r>
              <a:rPr lang="en-US" dirty="0" smtClean="0"/>
              <a:t>There is no way for consumers to easily identify quality contractors.</a:t>
            </a:r>
          </a:p>
          <a:p>
            <a:endParaRPr lang="en-US" dirty="0" smtClean="0"/>
          </a:p>
          <a:p>
            <a:r>
              <a:rPr lang="en-US" b="1" dirty="0" smtClean="0"/>
              <a:t>Sample Solutions:</a:t>
            </a:r>
          </a:p>
          <a:p>
            <a:pPr lvl="1"/>
            <a:r>
              <a:rPr lang="en-US" dirty="0" smtClean="0"/>
              <a:t>Programs need to identify and market qualified contractors through certification and accreditation</a:t>
            </a:r>
          </a:p>
          <a:p>
            <a:pPr lvl="1"/>
            <a:r>
              <a:rPr lang="en-US" dirty="0" smtClean="0"/>
              <a:t>Trained contractors need to be able to differentiate themselves</a:t>
            </a:r>
          </a:p>
          <a:p>
            <a:pPr lvl="1"/>
            <a:r>
              <a:rPr lang="en-US" dirty="0" smtClean="0"/>
              <a:t>Certification reduces consumer transaction and hassle costs</a:t>
            </a:r>
          </a:p>
          <a:p>
            <a:pPr lvl="1"/>
            <a:r>
              <a:rPr lang="en-US" dirty="0" smtClean="0"/>
              <a:t>Building Performance Institute (BPI) &amp; RESNET</a:t>
            </a:r>
          </a:p>
          <a:p>
            <a:pPr lvl="1"/>
            <a:r>
              <a:rPr lang="en-US" dirty="0" smtClean="0"/>
              <a:t>NYSERDA example of website list of “qualified” contractors</a:t>
            </a:r>
          </a:p>
          <a:p>
            <a:endParaRPr lang="en-US" dirty="0" smtClean="0"/>
          </a:p>
        </p:txBody>
      </p:sp>
      <p:sp>
        <p:nvSpPr>
          <p:cNvPr id="4" name="Rectangle 3"/>
          <p:cNvSpPr/>
          <p:nvPr/>
        </p:nvSpPr>
        <p:spPr>
          <a:xfrm>
            <a:off x="163513" y="204788"/>
            <a:ext cx="5524500" cy="492125"/>
          </a:xfrm>
          <a:prstGeom prst="rect">
            <a:avLst/>
          </a:prstGeom>
        </p:spPr>
        <p:txBody>
          <a:bodyPr>
            <a:spAutoFit/>
          </a:bodyPr>
          <a:lstStyle/>
          <a:p>
            <a:pPr>
              <a:defRPr/>
            </a:pPr>
            <a:r>
              <a:rPr lang="en-US" sz="2600" dirty="0">
                <a:solidFill>
                  <a:schemeClr val="bg1"/>
                </a:solidFill>
                <a:latin typeface="+mj-lt"/>
              </a:rPr>
              <a:t>Certification and Accreditation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Sales Training &amp; Support</a:t>
            </a:r>
          </a:p>
        </p:txBody>
      </p:sp>
      <p:sp>
        <p:nvSpPr>
          <p:cNvPr id="28674" name="Content Placeholder 2"/>
          <p:cNvSpPr>
            <a:spLocks noGrp="1"/>
          </p:cNvSpPr>
          <p:nvPr>
            <p:ph idx="1"/>
          </p:nvPr>
        </p:nvSpPr>
        <p:spPr>
          <a:xfrm>
            <a:off x="1208088" y="1447800"/>
            <a:ext cx="7239000" cy="4114800"/>
          </a:xfrm>
        </p:spPr>
        <p:txBody>
          <a:bodyPr/>
          <a:lstStyle/>
          <a:p>
            <a:r>
              <a:rPr lang="en-US" b="1" smtClean="0"/>
              <a:t>Barrier</a:t>
            </a:r>
            <a:r>
              <a:rPr lang="en-US" smtClean="0"/>
              <a:t>: Many contractors with good technical credentials lack effective sales skills &amp; invisible EE measures are not easy to sell.</a:t>
            </a:r>
          </a:p>
          <a:p>
            <a:endParaRPr lang="en-US" smtClean="0"/>
          </a:p>
          <a:p>
            <a:r>
              <a:rPr lang="en-US" b="1" smtClean="0"/>
              <a:t>Sample Solutions:</a:t>
            </a:r>
          </a:p>
          <a:p>
            <a:pPr lvl="1"/>
            <a:r>
              <a:rPr lang="en-US" smtClean="0"/>
              <a:t>Train contractors (or their sales staff) to understand all the benefits and how to sell:</a:t>
            </a:r>
          </a:p>
          <a:p>
            <a:pPr lvl="2">
              <a:buFontTx/>
              <a:buChar char="•"/>
            </a:pPr>
            <a:r>
              <a:rPr lang="en-US" sz="1400" smtClean="0"/>
              <a:t>Mitigated future fuel price risks </a:t>
            </a:r>
          </a:p>
          <a:p>
            <a:pPr lvl="2">
              <a:buFontTx/>
              <a:buChar char="•"/>
            </a:pPr>
            <a:r>
              <a:rPr lang="en-US" sz="1400" smtClean="0"/>
              <a:t>Comfort</a:t>
            </a:r>
          </a:p>
          <a:p>
            <a:pPr lvl="2">
              <a:buFontTx/>
              <a:buChar char="•"/>
            </a:pPr>
            <a:r>
              <a:rPr lang="en-US" sz="1400" smtClean="0"/>
              <a:t>Building durability</a:t>
            </a:r>
          </a:p>
          <a:p>
            <a:pPr lvl="2">
              <a:buFontTx/>
              <a:buChar char="•"/>
            </a:pPr>
            <a:r>
              <a:rPr lang="en-US" sz="1400" smtClean="0"/>
              <a:t>Health &amp; safety</a:t>
            </a:r>
          </a:p>
          <a:p>
            <a:pPr lvl="1"/>
            <a:r>
              <a:rPr lang="en-US" smtClean="0"/>
              <a:t>Teach how to avoid just cream skimming; sell deeper</a:t>
            </a:r>
          </a:p>
          <a:p>
            <a:pPr lvl="1"/>
            <a:r>
              <a:rPr lang="en-US" smtClean="0"/>
              <a:t>Provide sales skills and tools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Aggressive Marketing</a:t>
            </a:r>
          </a:p>
        </p:txBody>
      </p:sp>
      <p:sp>
        <p:nvSpPr>
          <p:cNvPr id="29698" name="Content Placeholder 2"/>
          <p:cNvSpPr>
            <a:spLocks noGrp="1"/>
          </p:cNvSpPr>
          <p:nvPr>
            <p:ph idx="1"/>
          </p:nvPr>
        </p:nvSpPr>
        <p:spPr>
          <a:xfrm>
            <a:off x="1195511" y="1115476"/>
            <a:ext cx="7794109" cy="5356577"/>
          </a:xfrm>
        </p:spPr>
        <p:txBody>
          <a:bodyPr/>
          <a:lstStyle/>
          <a:p>
            <a:r>
              <a:rPr lang="en-US" b="1" dirty="0" smtClean="0"/>
              <a:t>Barrier: </a:t>
            </a:r>
            <a:r>
              <a:rPr lang="en-US" dirty="0" smtClean="0"/>
              <a:t>Consumers don’t understand and generally aren’t concerned about energy issues</a:t>
            </a:r>
            <a:r>
              <a:rPr lang="en-US" dirty="0" smtClean="0"/>
              <a:t>.</a:t>
            </a:r>
          </a:p>
          <a:p>
            <a:endParaRPr lang="en-US" dirty="0" smtClean="0"/>
          </a:p>
          <a:p>
            <a:r>
              <a:rPr lang="en-US" b="1" dirty="0" smtClean="0"/>
              <a:t>Sample </a:t>
            </a:r>
            <a:r>
              <a:rPr lang="en-US" b="1" dirty="0" smtClean="0"/>
              <a:t>Solutions:</a:t>
            </a:r>
          </a:p>
          <a:p>
            <a:pPr lvl="1"/>
            <a:r>
              <a:rPr lang="en-US" sz="1800" dirty="0" smtClean="0"/>
              <a:t>Consumer </a:t>
            </a:r>
            <a:r>
              <a:rPr lang="en-US" sz="1800" dirty="0" smtClean="0"/>
              <a:t>education to raise consciousness</a:t>
            </a:r>
          </a:p>
          <a:p>
            <a:pPr lvl="1"/>
            <a:r>
              <a:rPr lang="en-US" sz="1800" dirty="0" smtClean="0"/>
              <a:t>Drive business to accredited contractors</a:t>
            </a:r>
          </a:p>
          <a:p>
            <a:pPr lvl="1"/>
            <a:r>
              <a:rPr lang="en-US" sz="1800" dirty="0" smtClean="0"/>
              <a:t>Use comfort and other non-energy benefits such as safety, health and improved home value to help sell comprehensiveness</a:t>
            </a:r>
          </a:p>
          <a:p>
            <a:pPr lvl="1"/>
            <a:r>
              <a:rPr lang="en-US" sz="1800" dirty="0" smtClean="0"/>
              <a:t>Well conceived, well funded, long term campaign</a:t>
            </a:r>
          </a:p>
          <a:p>
            <a:pPr lvl="1"/>
            <a:r>
              <a:rPr lang="en-US" sz="1800" dirty="0" smtClean="0"/>
              <a:t>Partner with utilities to get the word out</a:t>
            </a:r>
          </a:p>
          <a:p>
            <a:pPr lvl="1"/>
            <a:r>
              <a:rPr lang="en-US" sz="1800" dirty="0" smtClean="0"/>
              <a:t>Advanced customer engagement (e.g. </a:t>
            </a:r>
            <a:r>
              <a:rPr lang="en-US" sz="1800" dirty="0" err="1" smtClean="0"/>
              <a:t>Opower</a:t>
            </a:r>
            <a:r>
              <a:rPr lang="en-US" sz="1800" dirty="0" smtClean="0"/>
              <a:t>)</a:t>
            </a:r>
          </a:p>
          <a:p>
            <a:pPr lvl="1"/>
            <a:r>
              <a:rPr lang="en-US" sz="1800" dirty="0" smtClean="0"/>
              <a:t>Affinity marketing </a:t>
            </a:r>
            <a:r>
              <a:rPr lang="en-US" sz="1800" dirty="0" smtClean="0"/>
              <a:t>(e.g. </a:t>
            </a:r>
            <a:r>
              <a:rPr lang="en-US" sz="1800" dirty="0" smtClean="0"/>
              <a:t>neighborhood, faith-based, etc.)</a:t>
            </a:r>
          </a:p>
          <a:p>
            <a:pPr lvl="1"/>
            <a:r>
              <a:rPr lang="en-US" sz="1800" dirty="0" smtClean="0"/>
              <a:t>Competitions (e.g. Charlottesville non-profits)</a:t>
            </a:r>
          </a:p>
          <a:p>
            <a:pPr lvl="1"/>
            <a:r>
              <a:rPr lang="en-US" sz="1800" dirty="0" smtClean="0"/>
              <a:t>$$: show consumers how much money they can save and </a:t>
            </a:r>
            <a:r>
              <a:rPr lang="en-US" sz="1800" dirty="0" smtClean="0"/>
              <a:t>rebates</a:t>
            </a:r>
            <a:endParaRPr lang="en-US" sz="1800" dirty="0" smtClean="0"/>
          </a:p>
          <a:p>
            <a:pPr lvl="1"/>
            <a:r>
              <a:rPr lang="en-US" sz="1800" dirty="0" smtClean="0"/>
              <a:t>LBNL’s “Driving Demand” paper and webinars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Barrier: </a:t>
            </a:r>
            <a:r>
              <a:rPr lang="en-US" dirty="0" smtClean="0"/>
              <a:t>The </a:t>
            </a:r>
            <a:r>
              <a:rPr lang="en-US" dirty="0" smtClean="0"/>
              <a:t>tendency of homeowners to desire and contractors to promote individual measures rather than comprehensive retrofits</a:t>
            </a:r>
          </a:p>
          <a:p>
            <a:endParaRPr lang="en-US" b="1" dirty="0" smtClean="0"/>
          </a:p>
          <a:p>
            <a:r>
              <a:rPr lang="en-US" b="1" dirty="0" smtClean="0"/>
              <a:t>Sample Solutions:</a:t>
            </a:r>
          </a:p>
          <a:p>
            <a:pPr lvl="1"/>
            <a:r>
              <a:rPr lang="en-US" dirty="0" smtClean="0"/>
              <a:t>Consumer education</a:t>
            </a:r>
          </a:p>
          <a:p>
            <a:pPr lvl="1"/>
            <a:r>
              <a:rPr lang="en-US" dirty="0" smtClean="0"/>
              <a:t>Train contractors to take whole-building approach</a:t>
            </a:r>
          </a:p>
          <a:p>
            <a:pPr lvl="1"/>
            <a:r>
              <a:rPr lang="en-US" dirty="0" smtClean="0"/>
              <a:t>Reward contractors for comprehensiveness</a:t>
            </a:r>
          </a:p>
          <a:p>
            <a:pPr lvl="1"/>
            <a:r>
              <a:rPr lang="en-US" dirty="0" smtClean="0"/>
              <a:t>Design rebates to reward comprehensiveness</a:t>
            </a:r>
          </a:p>
          <a:p>
            <a:pPr lvl="1"/>
            <a:endParaRPr lang="en-US" dirty="0"/>
          </a:p>
        </p:txBody>
      </p:sp>
      <p:sp>
        <p:nvSpPr>
          <p:cNvPr id="3" name="Title 2"/>
          <p:cNvSpPr>
            <a:spLocks noGrp="1"/>
          </p:cNvSpPr>
          <p:nvPr>
            <p:ph type="title"/>
          </p:nvPr>
        </p:nvSpPr>
        <p:spPr/>
        <p:txBody>
          <a:bodyPr/>
          <a:lstStyle/>
          <a:p>
            <a:r>
              <a:rPr lang="en-US" dirty="0" smtClean="0"/>
              <a:t>Comprehensiveness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Barrier:  </a:t>
            </a:r>
            <a:r>
              <a:rPr lang="en-US" dirty="0" smtClean="0"/>
              <a:t>Homeowners alone are not equipped to take contractors’ recommendations and turn them into completed, quality, on-time, on-budget projects that result in the potential/predicted energy savings.</a:t>
            </a:r>
            <a:endParaRPr lang="en-US" dirty="0" smtClean="0"/>
          </a:p>
          <a:p>
            <a:endParaRPr lang="en-US" dirty="0" smtClean="0"/>
          </a:p>
          <a:p>
            <a:r>
              <a:rPr lang="en-US" b="1" dirty="0" smtClean="0"/>
              <a:t>Sample Solutions:</a:t>
            </a:r>
          </a:p>
          <a:p>
            <a:pPr lvl="1"/>
            <a:r>
              <a:rPr lang="en-US" dirty="0" smtClean="0"/>
              <a:t>Program should include facilitators that help homeowners line up contractors and ensure that quality work is done.</a:t>
            </a:r>
          </a:p>
          <a:p>
            <a:pPr lvl="1"/>
            <a:r>
              <a:rPr lang="en-US" dirty="0" smtClean="0"/>
              <a:t>Could be the auditor or someone else (including the HP contractor)</a:t>
            </a:r>
          </a:p>
          <a:p>
            <a:pPr lvl="1"/>
            <a:r>
              <a:rPr lang="en-US" dirty="0" smtClean="0"/>
              <a:t>Provide coverage for every step in the process and don’t rely on the homeowner to make it happen.</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Facilitators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0"/>
            <a:ext cx="7010400" cy="1143000"/>
          </a:xfrm>
        </p:spPr>
        <p:txBody>
          <a:bodyPr/>
          <a:lstStyle/>
          <a:p>
            <a:r>
              <a:rPr lang="en-US" smtClean="0"/>
              <a:t>Innovative Financing Products</a:t>
            </a:r>
          </a:p>
        </p:txBody>
      </p:sp>
      <p:sp>
        <p:nvSpPr>
          <p:cNvPr id="30722" name="Content Placeholder 2"/>
          <p:cNvSpPr>
            <a:spLocks noGrp="1"/>
          </p:cNvSpPr>
          <p:nvPr>
            <p:ph idx="1"/>
          </p:nvPr>
        </p:nvSpPr>
        <p:spPr>
          <a:xfrm>
            <a:off x="1143000" y="1617663"/>
            <a:ext cx="7010400" cy="4114800"/>
          </a:xfrm>
        </p:spPr>
        <p:txBody>
          <a:bodyPr/>
          <a:lstStyle/>
          <a:p>
            <a:r>
              <a:rPr lang="en-US" b="1" dirty="0" smtClean="0"/>
              <a:t>Barrier:  </a:t>
            </a:r>
            <a:r>
              <a:rPr lang="en-US" dirty="0" smtClean="0"/>
              <a:t>There is a lack of readily available, low-cost, long-term financing available with minimal hassles and delays.</a:t>
            </a:r>
          </a:p>
          <a:p>
            <a:endParaRPr lang="en-US" dirty="0" smtClean="0"/>
          </a:p>
          <a:p>
            <a:r>
              <a:rPr lang="en-US" b="1" dirty="0" smtClean="0"/>
              <a:t>Sample Solutions:</a:t>
            </a:r>
          </a:p>
          <a:p>
            <a:pPr lvl="1"/>
            <a:r>
              <a:rPr lang="en-US" dirty="0" smtClean="0"/>
              <a:t>Unsecured loan products with:</a:t>
            </a:r>
          </a:p>
          <a:p>
            <a:pPr lvl="2">
              <a:buFontTx/>
              <a:buChar char="•"/>
            </a:pPr>
            <a:r>
              <a:rPr lang="en-US" sz="1800" dirty="0" smtClean="0"/>
              <a:t>Low interest rates</a:t>
            </a:r>
          </a:p>
          <a:p>
            <a:pPr lvl="2">
              <a:buFontTx/>
              <a:buChar char="•"/>
            </a:pPr>
            <a:r>
              <a:rPr lang="en-US" sz="1800" dirty="0" smtClean="0"/>
              <a:t>Long loan terms</a:t>
            </a:r>
          </a:p>
          <a:p>
            <a:pPr lvl="2">
              <a:buFontTx/>
              <a:buChar char="•"/>
            </a:pPr>
            <a:r>
              <a:rPr lang="en-US" sz="1800" dirty="0" smtClean="0"/>
              <a:t>Easy qualification</a:t>
            </a:r>
          </a:p>
          <a:p>
            <a:pPr lvl="1"/>
            <a:r>
              <a:rPr lang="en-US" dirty="0" smtClean="0"/>
              <a:t>PACE</a:t>
            </a:r>
          </a:p>
          <a:p>
            <a:pPr lvl="1"/>
            <a:r>
              <a:rPr lang="en-US" dirty="0" smtClean="0"/>
              <a:t>Energy Mortgages</a:t>
            </a:r>
          </a:p>
          <a:p>
            <a:pPr lvl="1"/>
            <a:r>
              <a:rPr lang="en-US" dirty="0" smtClean="0"/>
              <a:t>On-bill financing</a:t>
            </a:r>
          </a:p>
          <a:p>
            <a:pPr lvl="1"/>
            <a:r>
              <a:rPr lang="en-US" dirty="0" smtClean="0"/>
              <a:t>Minimized transaction hurdles and delays!</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61938" y="0"/>
            <a:ext cx="6477000" cy="1143000"/>
          </a:xfrm>
        </p:spPr>
        <p:txBody>
          <a:bodyPr/>
          <a:lstStyle/>
          <a:p>
            <a:r>
              <a:rPr lang="en-US" smtClean="0"/>
              <a:t>Rebates</a:t>
            </a:r>
          </a:p>
        </p:txBody>
      </p:sp>
      <p:sp>
        <p:nvSpPr>
          <p:cNvPr id="31746" name="Content Placeholder 2"/>
          <p:cNvSpPr>
            <a:spLocks noGrp="1"/>
          </p:cNvSpPr>
          <p:nvPr>
            <p:ph idx="1"/>
          </p:nvPr>
        </p:nvSpPr>
        <p:spPr>
          <a:xfrm>
            <a:off x="1107374" y="1063852"/>
            <a:ext cx="7620000" cy="5123192"/>
          </a:xfrm>
        </p:spPr>
        <p:txBody>
          <a:bodyPr/>
          <a:lstStyle/>
          <a:p>
            <a:r>
              <a:rPr lang="en-US" b="1" dirty="0" smtClean="0"/>
              <a:t>Barrier: </a:t>
            </a:r>
            <a:r>
              <a:rPr lang="en-US" dirty="0" smtClean="0"/>
              <a:t>Homeowner u</a:t>
            </a:r>
            <a:r>
              <a:rPr lang="en-US" dirty="0" smtClean="0"/>
              <a:t>ncertainty and conservatism about the benefits of energy efficiency</a:t>
            </a:r>
            <a:endParaRPr lang="en-US" dirty="0" smtClean="0"/>
          </a:p>
          <a:p>
            <a:endParaRPr lang="en-US" b="1" dirty="0" smtClean="0"/>
          </a:p>
          <a:p>
            <a:r>
              <a:rPr lang="en-US" b="1" dirty="0" smtClean="0"/>
              <a:t>Sample Solutions:</a:t>
            </a:r>
          </a:p>
          <a:p>
            <a:pPr lvl="1"/>
            <a:r>
              <a:rPr lang="en-US" dirty="0" smtClean="0"/>
              <a:t>Motivate homeowners</a:t>
            </a:r>
          </a:p>
          <a:p>
            <a:pPr lvl="1"/>
            <a:r>
              <a:rPr lang="en-US" dirty="0" smtClean="0"/>
              <a:t>Offer rebates, especially during launch</a:t>
            </a:r>
          </a:p>
          <a:p>
            <a:pPr lvl="1"/>
            <a:r>
              <a:rPr lang="en-US" dirty="0" err="1" smtClean="0"/>
              <a:t>HomeStar</a:t>
            </a:r>
            <a:r>
              <a:rPr lang="en-US" dirty="0" smtClean="0"/>
              <a:t>?</a:t>
            </a:r>
          </a:p>
          <a:p>
            <a:pPr lvl="1"/>
            <a:r>
              <a:rPr lang="en-US" dirty="0" smtClean="0"/>
              <a:t>Rebates:</a:t>
            </a:r>
          </a:p>
          <a:p>
            <a:pPr lvl="2">
              <a:buFontTx/>
              <a:buChar char="•"/>
            </a:pPr>
            <a:r>
              <a:rPr lang="en-US" sz="1400" dirty="0" smtClean="0"/>
              <a:t>Defray costs, overcome financial barriers</a:t>
            </a:r>
          </a:p>
          <a:p>
            <a:pPr lvl="2">
              <a:buFontTx/>
              <a:buChar char="•"/>
            </a:pPr>
            <a:r>
              <a:rPr lang="en-US" sz="1400" dirty="0" smtClean="0"/>
              <a:t>Serve as a marketing strategy to consumers</a:t>
            </a:r>
          </a:p>
          <a:p>
            <a:pPr lvl="2">
              <a:buFontTx/>
              <a:buChar char="•"/>
            </a:pPr>
            <a:r>
              <a:rPr lang="en-US" sz="1400" dirty="0" smtClean="0"/>
              <a:t>Act as sales “hook” for contractors</a:t>
            </a:r>
          </a:p>
          <a:p>
            <a:pPr lvl="2">
              <a:buFontTx/>
              <a:buChar char="•"/>
            </a:pPr>
            <a:r>
              <a:rPr lang="en-US" sz="1400" dirty="0" smtClean="0"/>
              <a:t>Lend credibility if coming from trusted source</a:t>
            </a:r>
          </a:p>
          <a:p>
            <a:pPr lvl="1"/>
            <a:r>
              <a:rPr lang="en-US" dirty="0" smtClean="0"/>
              <a:t>Rebate individual measures but reward comprehensiveness at a higher incentive level</a:t>
            </a:r>
          </a:p>
          <a:p>
            <a:pPr lvl="1"/>
            <a:r>
              <a:rPr lang="en-US" dirty="0" smtClean="0"/>
              <a:t>Rebates could go to customers or upstream for discounts</a:t>
            </a:r>
          </a:p>
          <a:p>
            <a:pPr lvl="1"/>
            <a:r>
              <a:rPr lang="en-US" dirty="0" smtClean="0"/>
              <a:t>Adjust over time and in response to changing markets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smtClean="0"/>
              <a:t>Webinar Overview</a:t>
            </a:r>
          </a:p>
        </p:txBody>
      </p:sp>
      <p:sp>
        <p:nvSpPr>
          <p:cNvPr id="12290" name="Content Placeholder 2"/>
          <p:cNvSpPr>
            <a:spLocks noGrp="1"/>
          </p:cNvSpPr>
          <p:nvPr>
            <p:ph idx="1"/>
          </p:nvPr>
        </p:nvSpPr>
        <p:spPr/>
        <p:txBody>
          <a:bodyPr/>
          <a:lstStyle/>
          <a:p>
            <a:r>
              <a:rPr lang="en-US" dirty="0" smtClean="0"/>
              <a:t>Technical Assistance Project (TAP) Overview</a:t>
            </a:r>
          </a:p>
          <a:p>
            <a:r>
              <a:rPr lang="en-US" dirty="0" smtClean="0"/>
              <a:t>Part 1: Retrofit Program Design Elements</a:t>
            </a:r>
          </a:p>
          <a:p>
            <a:r>
              <a:rPr lang="en-US" dirty="0" smtClean="0"/>
              <a:t>Part 2: Steps in Developing a Retrofit Program</a:t>
            </a:r>
          </a:p>
          <a:p>
            <a:r>
              <a:rPr lang="en-US" dirty="0" smtClean="0"/>
              <a:t>Resources</a:t>
            </a:r>
          </a:p>
          <a:p>
            <a:r>
              <a:rPr lang="en-US" dirty="0" smtClean="0"/>
              <a:t>Q&amp;A</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0"/>
            <a:ext cx="7010400" cy="1143000"/>
          </a:xfrm>
        </p:spPr>
        <p:txBody>
          <a:bodyPr/>
          <a:lstStyle/>
          <a:p>
            <a:r>
              <a:rPr lang="en-US" smtClean="0"/>
              <a:t>Building Labeling</a:t>
            </a:r>
          </a:p>
        </p:txBody>
      </p:sp>
      <p:sp>
        <p:nvSpPr>
          <p:cNvPr id="32770" name="Content Placeholder 2"/>
          <p:cNvSpPr>
            <a:spLocks noGrp="1"/>
          </p:cNvSpPr>
          <p:nvPr>
            <p:ph idx="1"/>
          </p:nvPr>
        </p:nvSpPr>
        <p:spPr>
          <a:xfrm>
            <a:off x="773876" y="1055913"/>
            <a:ext cx="7010400" cy="4798621"/>
          </a:xfrm>
        </p:spPr>
        <p:txBody>
          <a:bodyPr/>
          <a:lstStyle/>
          <a:p>
            <a:r>
              <a:rPr lang="en-US" b="1" dirty="0" smtClean="0"/>
              <a:t>Barrier: </a:t>
            </a:r>
            <a:r>
              <a:rPr lang="en-US" dirty="0" smtClean="0"/>
              <a:t>B</a:t>
            </a:r>
            <a:r>
              <a:rPr lang="en-US" dirty="0" smtClean="0"/>
              <a:t>anks </a:t>
            </a:r>
            <a:r>
              <a:rPr lang="en-US" dirty="0" smtClean="0"/>
              <a:t>and home-buyers do not value efficiency because they cannot easily assess the efficiency of </a:t>
            </a:r>
            <a:r>
              <a:rPr lang="en-US" dirty="0" smtClean="0"/>
              <a:t>buildings.</a:t>
            </a:r>
            <a:endParaRPr lang="en-US" dirty="0" smtClean="0"/>
          </a:p>
          <a:p>
            <a:endParaRPr lang="en-US" b="1" dirty="0" smtClean="0"/>
          </a:p>
          <a:p>
            <a:r>
              <a:rPr lang="en-US" b="1" dirty="0" smtClean="0"/>
              <a:t>Sample Solutions:</a:t>
            </a:r>
          </a:p>
          <a:p>
            <a:pPr lvl="1"/>
            <a:r>
              <a:rPr lang="en-US" dirty="0" smtClean="0"/>
              <a:t>Rate/label homes to provide consumer information on:</a:t>
            </a:r>
          </a:p>
          <a:p>
            <a:pPr lvl="2">
              <a:buFontTx/>
              <a:buChar char="•"/>
            </a:pPr>
            <a:r>
              <a:rPr lang="en-US" sz="1800" dirty="0" smtClean="0"/>
              <a:t>Energy costs</a:t>
            </a:r>
          </a:p>
          <a:p>
            <a:pPr lvl="2">
              <a:buFontTx/>
              <a:buChar char="•"/>
            </a:pPr>
            <a:r>
              <a:rPr lang="en-US" sz="1800" dirty="0" smtClean="0"/>
              <a:t>Greenhouse gas emissions</a:t>
            </a:r>
          </a:p>
          <a:p>
            <a:pPr lvl="2">
              <a:buFontTx/>
              <a:buChar char="•"/>
            </a:pPr>
            <a:r>
              <a:rPr lang="en-US" sz="1800" dirty="0" smtClean="0"/>
              <a:t>Efficiency Rating</a:t>
            </a:r>
          </a:p>
          <a:p>
            <a:pPr lvl="1"/>
            <a:r>
              <a:rPr lang="en-US" dirty="0" smtClean="0"/>
              <a:t>Demonstrate building improvement post-retrofit</a:t>
            </a:r>
          </a:p>
          <a:p>
            <a:pPr lvl="1"/>
            <a:r>
              <a:rPr lang="en-US" dirty="0" smtClean="0"/>
              <a:t>Create market recognition for efficiency</a:t>
            </a:r>
          </a:p>
          <a:p>
            <a:pPr lvl="1"/>
            <a:r>
              <a:rPr lang="en-US" dirty="0" smtClean="0"/>
              <a:t>Provide comparisons and benchmarks</a:t>
            </a:r>
          </a:p>
          <a:p>
            <a:pPr lvl="1"/>
            <a:r>
              <a:rPr lang="en-US" dirty="0" smtClean="0"/>
              <a:t>Serve as the basis for Time of Sale initiatives</a:t>
            </a:r>
          </a:p>
          <a:p>
            <a:pPr lvl="1"/>
            <a:r>
              <a:rPr lang="en-US" dirty="0" smtClean="0"/>
              <a:t>Tie into national efforts for uniformity and consistency</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0"/>
            <a:ext cx="7467600" cy="1143000"/>
          </a:xfrm>
        </p:spPr>
        <p:txBody>
          <a:bodyPr/>
          <a:lstStyle/>
          <a:p>
            <a:r>
              <a:rPr lang="en-US" smtClean="0"/>
              <a:t>Implementation Entity</a:t>
            </a:r>
          </a:p>
        </p:txBody>
      </p:sp>
      <p:sp>
        <p:nvSpPr>
          <p:cNvPr id="33794" name="Content Placeholder 2"/>
          <p:cNvSpPr>
            <a:spLocks noGrp="1"/>
          </p:cNvSpPr>
          <p:nvPr>
            <p:ph idx="1"/>
          </p:nvPr>
        </p:nvSpPr>
        <p:spPr>
          <a:xfrm>
            <a:off x="1143000" y="1560513"/>
            <a:ext cx="7620000" cy="4114800"/>
          </a:xfrm>
        </p:spPr>
        <p:txBody>
          <a:bodyPr/>
          <a:lstStyle/>
          <a:p>
            <a:r>
              <a:rPr lang="en-US" b="1" dirty="0" smtClean="0"/>
              <a:t>Barrier: </a:t>
            </a:r>
            <a:r>
              <a:rPr lang="en-US" dirty="0" smtClean="0"/>
              <a:t>Uncertainty about which delivery model to adopt</a:t>
            </a:r>
          </a:p>
          <a:p>
            <a:endParaRPr lang="en-US" dirty="0" smtClean="0"/>
          </a:p>
          <a:p>
            <a:r>
              <a:rPr lang="en-US" b="1" dirty="0" smtClean="0"/>
              <a:t>Sample Solutions:</a:t>
            </a:r>
          </a:p>
          <a:p>
            <a:pPr lvl="1"/>
            <a:r>
              <a:rPr lang="en-US" dirty="0" smtClean="0"/>
              <a:t>In-house (if taxpayers are willing to pay for more municipal employees)</a:t>
            </a:r>
          </a:p>
          <a:p>
            <a:pPr lvl="1"/>
            <a:r>
              <a:rPr lang="en-US" dirty="0" smtClean="0"/>
              <a:t>Utility</a:t>
            </a:r>
          </a:p>
          <a:p>
            <a:pPr lvl="1"/>
            <a:r>
              <a:rPr lang="en-US" dirty="0" smtClean="0"/>
              <a:t>For-profit firm vs. non-profit organization</a:t>
            </a:r>
          </a:p>
          <a:p>
            <a:pPr lvl="1"/>
            <a:r>
              <a:rPr lang="en-US" dirty="0" smtClean="0"/>
              <a:t>Large company with deep resources vs. less expensive smaller outfit</a:t>
            </a:r>
          </a:p>
          <a:p>
            <a:pPr lvl="1"/>
            <a:r>
              <a:rPr lang="en-US" dirty="0" smtClean="0"/>
              <a:t>Local vs. national (or team of both)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Quality Assurance</a:t>
            </a:r>
          </a:p>
        </p:txBody>
      </p:sp>
      <p:sp>
        <p:nvSpPr>
          <p:cNvPr id="34818" name="Content Placeholder 2"/>
          <p:cNvSpPr>
            <a:spLocks noGrp="1"/>
          </p:cNvSpPr>
          <p:nvPr>
            <p:ph idx="1"/>
          </p:nvPr>
        </p:nvSpPr>
        <p:spPr>
          <a:xfrm>
            <a:off x="717550" y="1709738"/>
            <a:ext cx="8153400" cy="4114800"/>
          </a:xfrm>
        </p:spPr>
        <p:txBody>
          <a:bodyPr/>
          <a:lstStyle/>
          <a:p>
            <a:pPr>
              <a:spcBef>
                <a:spcPts val="400"/>
              </a:spcBef>
            </a:pPr>
            <a:r>
              <a:rPr lang="en-US" b="1" dirty="0" smtClean="0"/>
              <a:t>Barrier: </a:t>
            </a:r>
            <a:r>
              <a:rPr lang="en-US" dirty="0" smtClean="0"/>
              <a:t>Sub-standard work can and does happen all too often</a:t>
            </a:r>
          </a:p>
          <a:p>
            <a:pPr>
              <a:spcBef>
                <a:spcPts val="400"/>
              </a:spcBef>
            </a:pPr>
            <a:endParaRPr lang="en-US" dirty="0" smtClean="0"/>
          </a:p>
          <a:p>
            <a:pPr>
              <a:spcBef>
                <a:spcPts val="400"/>
              </a:spcBef>
            </a:pPr>
            <a:r>
              <a:rPr lang="en-US" b="1" dirty="0" smtClean="0"/>
              <a:t>Sample Solutions:</a:t>
            </a:r>
          </a:p>
          <a:p>
            <a:pPr lvl="1">
              <a:spcBef>
                <a:spcPts val="400"/>
              </a:spcBef>
            </a:pPr>
            <a:r>
              <a:rPr lang="en-US" dirty="0" smtClean="0"/>
              <a:t>Install a rigorous set of QA processes:</a:t>
            </a:r>
          </a:p>
          <a:p>
            <a:pPr lvl="2">
              <a:spcBef>
                <a:spcPts val="400"/>
              </a:spcBef>
              <a:buFontTx/>
              <a:buChar char="•"/>
            </a:pPr>
            <a:r>
              <a:rPr lang="en-US" sz="1800" dirty="0" smtClean="0"/>
              <a:t>Spot checking</a:t>
            </a:r>
          </a:p>
          <a:p>
            <a:pPr lvl="2">
              <a:spcBef>
                <a:spcPts val="400"/>
              </a:spcBef>
              <a:buFontTx/>
              <a:buChar char="•"/>
            </a:pPr>
            <a:r>
              <a:rPr lang="en-US" sz="1800" dirty="0" smtClean="0"/>
              <a:t>Discipline for bad behavior</a:t>
            </a:r>
          </a:p>
          <a:p>
            <a:pPr lvl="2">
              <a:spcBef>
                <a:spcPts val="400"/>
              </a:spcBef>
              <a:buFontTx/>
              <a:buChar char="•"/>
            </a:pPr>
            <a:r>
              <a:rPr lang="en-US" sz="1800" dirty="0" smtClean="0"/>
              <a:t>Sliding scales of inspections depending on contractor performance</a:t>
            </a:r>
          </a:p>
          <a:p>
            <a:pPr lvl="2">
              <a:spcBef>
                <a:spcPts val="400"/>
              </a:spcBef>
              <a:buFontTx/>
              <a:buChar char="•"/>
            </a:pPr>
            <a:r>
              <a:rPr lang="en-US" sz="1800" dirty="0" smtClean="0"/>
              <a:t>Clear categories for warnings/probation/termination with teeth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a:xfrm>
            <a:off x="457200" y="1293792"/>
            <a:ext cx="8229600" cy="4876800"/>
          </a:xfrm>
        </p:spPr>
        <p:txBody>
          <a:bodyPr/>
          <a:lstStyle/>
          <a:p>
            <a:r>
              <a:rPr lang="en-US" b="1" dirty="0" smtClean="0"/>
              <a:t>Barrier</a:t>
            </a:r>
            <a:r>
              <a:rPr lang="en-US" dirty="0" smtClean="0"/>
              <a:t>: Lack of comprehensive data results in under-reporting of success, inability to justify programs and insufficient feedback mechanisms to help improve programs.</a:t>
            </a:r>
          </a:p>
          <a:p>
            <a:endParaRPr lang="en-US" dirty="0" smtClean="0"/>
          </a:p>
          <a:p>
            <a:r>
              <a:rPr lang="en-US" b="1" dirty="0" smtClean="0"/>
              <a:t>Sample Solutions:</a:t>
            </a:r>
          </a:p>
          <a:p>
            <a:pPr lvl="1"/>
            <a:r>
              <a:rPr lang="en-US" dirty="0" smtClean="0"/>
              <a:t>Measurement &amp; Verification (M&amp;V) is:</a:t>
            </a:r>
          </a:p>
          <a:p>
            <a:pPr lvl="2"/>
            <a:r>
              <a:rPr lang="en-US" sz="1800" dirty="0" smtClean="0"/>
              <a:t>Critical for measuring successes, impacts and for program improvement</a:t>
            </a:r>
          </a:p>
          <a:p>
            <a:pPr lvl="2"/>
            <a:r>
              <a:rPr lang="en-US" sz="1800" dirty="0" smtClean="0"/>
              <a:t>Energy &amp; non-energy impacts</a:t>
            </a:r>
          </a:p>
          <a:p>
            <a:pPr lvl="1"/>
            <a:r>
              <a:rPr lang="en-US" dirty="0" smtClean="0"/>
              <a:t>Data collection protocols are under development by DOE</a:t>
            </a:r>
          </a:p>
          <a:p>
            <a:pPr lvl="1"/>
            <a:r>
              <a:rPr lang="en-US" dirty="0" smtClean="0"/>
              <a:t>Some tools to help collect data are currently available </a:t>
            </a:r>
          </a:p>
          <a:p>
            <a:pPr lvl="1"/>
            <a:r>
              <a:rPr lang="en-US" dirty="0" smtClean="0"/>
              <a:t>Team 4 EM&amp;V webinars: October 20 &amp; December 9</a:t>
            </a:r>
          </a:p>
          <a:p>
            <a:endParaRPr lang="en-US" dirty="0" smtClean="0"/>
          </a:p>
        </p:txBody>
      </p:sp>
      <p:sp>
        <p:nvSpPr>
          <p:cNvPr id="35842" name="Title 2"/>
          <p:cNvSpPr>
            <a:spLocks noGrp="1"/>
          </p:cNvSpPr>
          <p:nvPr>
            <p:ph type="title"/>
          </p:nvPr>
        </p:nvSpPr>
        <p:spPr/>
        <p:txBody>
          <a:bodyPr/>
          <a:lstStyle/>
          <a:p>
            <a:r>
              <a:rPr lang="en-US" smtClean="0"/>
              <a:t>Collecting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p:txBody>
          <a:bodyPr/>
          <a:lstStyle/>
          <a:p>
            <a:r>
              <a:rPr lang="en-US" b="1" dirty="0" smtClean="0"/>
              <a:t>Barrier</a:t>
            </a:r>
            <a:r>
              <a:rPr lang="en-US" dirty="0" smtClean="0"/>
              <a:t>: Lack of clarity about how to measure program performance</a:t>
            </a:r>
          </a:p>
          <a:p>
            <a:endParaRPr lang="en-US" dirty="0" smtClean="0"/>
          </a:p>
          <a:p>
            <a:r>
              <a:rPr lang="en-US" b="1" dirty="0" smtClean="0"/>
              <a:t>Sample Solutions:</a:t>
            </a:r>
          </a:p>
          <a:p>
            <a:pPr lvl="1"/>
            <a:r>
              <a:rPr lang="en-US" dirty="0" smtClean="0"/>
              <a:t>Standard measures:</a:t>
            </a:r>
          </a:p>
          <a:p>
            <a:pPr lvl="2"/>
            <a:r>
              <a:rPr lang="en-US" dirty="0" smtClean="0"/>
              <a:t># jobs</a:t>
            </a:r>
          </a:p>
          <a:p>
            <a:pPr lvl="2"/>
            <a:r>
              <a:rPr lang="en-US" dirty="0" smtClean="0"/>
              <a:t>$/job</a:t>
            </a:r>
          </a:p>
          <a:p>
            <a:pPr lvl="1"/>
            <a:r>
              <a:rPr lang="en-US" dirty="0" smtClean="0"/>
              <a:t>Identify indicators of superior performance:</a:t>
            </a:r>
          </a:p>
          <a:p>
            <a:pPr lvl="2"/>
            <a:r>
              <a:rPr lang="en-US" dirty="0" smtClean="0"/>
              <a:t>Comprehensiveness: lost-opportunities minimized</a:t>
            </a:r>
          </a:p>
          <a:p>
            <a:pPr lvl="2"/>
            <a:r>
              <a:rPr lang="en-US" dirty="0" smtClean="0"/>
              <a:t>Customer satisfaction</a:t>
            </a:r>
          </a:p>
          <a:p>
            <a:pPr lvl="2"/>
            <a:r>
              <a:rPr lang="en-US" dirty="0" smtClean="0"/>
              <a:t>Nobody on probation</a:t>
            </a:r>
          </a:p>
          <a:p>
            <a:pPr lvl="2"/>
            <a:r>
              <a:rPr lang="en-US" dirty="0" smtClean="0"/>
              <a:t>Positive trends and measures of growth</a:t>
            </a:r>
          </a:p>
          <a:p>
            <a:pPr lvl="2"/>
            <a:r>
              <a:rPr lang="en-US" dirty="0" smtClean="0"/>
              <a:t>Regular (monthly) desktop monitoring of data</a:t>
            </a:r>
          </a:p>
        </p:txBody>
      </p:sp>
      <p:sp>
        <p:nvSpPr>
          <p:cNvPr id="35842" name="Title 2"/>
          <p:cNvSpPr>
            <a:spLocks noGrp="1"/>
          </p:cNvSpPr>
          <p:nvPr>
            <p:ph type="title"/>
          </p:nvPr>
        </p:nvSpPr>
        <p:spPr/>
        <p:txBody>
          <a:bodyPr/>
          <a:lstStyle/>
          <a:p>
            <a:r>
              <a:rPr lang="en-US" dirty="0" smtClean="0"/>
              <a:t>Measuring Program Performance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0"/>
            <a:ext cx="7391400" cy="1143000"/>
          </a:xfrm>
        </p:spPr>
        <p:txBody>
          <a:bodyPr/>
          <a:lstStyle/>
          <a:p>
            <a:r>
              <a:rPr lang="en-US" smtClean="0"/>
              <a:t>Other Program Elements to Consider</a:t>
            </a:r>
          </a:p>
        </p:txBody>
      </p:sp>
      <p:sp>
        <p:nvSpPr>
          <p:cNvPr id="36866" name="Content Placeholder 2"/>
          <p:cNvSpPr>
            <a:spLocks noGrp="1"/>
          </p:cNvSpPr>
          <p:nvPr>
            <p:ph idx="1"/>
          </p:nvPr>
        </p:nvSpPr>
        <p:spPr>
          <a:xfrm>
            <a:off x="1219200" y="1752600"/>
            <a:ext cx="7010400" cy="4114800"/>
          </a:xfrm>
        </p:spPr>
        <p:txBody>
          <a:bodyPr/>
          <a:lstStyle/>
          <a:p>
            <a:r>
              <a:rPr lang="en-US" smtClean="0"/>
              <a:t>Integration with other EE and RE programs</a:t>
            </a:r>
          </a:p>
          <a:p>
            <a:pPr lvl="1"/>
            <a:r>
              <a:rPr lang="en-US" smtClean="0"/>
              <a:t>Efficient heating &amp; cooling equipment programs</a:t>
            </a:r>
          </a:p>
          <a:p>
            <a:pPr lvl="1"/>
            <a:r>
              <a:rPr lang="en-US" smtClean="0"/>
              <a:t>Refrigerator/freezer replacement programs</a:t>
            </a:r>
          </a:p>
          <a:p>
            <a:pPr lvl="1"/>
            <a:r>
              <a:rPr lang="en-US" smtClean="0"/>
              <a:t>PV and/or solar hot water programs</a:t>
            </a:r>
          </a:p>
          <a:p>
            <a:pPr lvl="1"/>
            <a:r>
              <a:rPr lang="en-US" smtClean="0"/>
              <a:t>Incentivize whole-house approaches</a:t>
            </a:r>
          </a:p>
          <a:p>
            <a:pPr lvl="1"/>
            <a:r>
              <a:rPr lang="en-US" smtClean="0"/>
              <a:t>Utility &amp; other program coordination</a:t>
            </a:r>
          </a:p>
          <a:p>
            <a:r>
              <a:rPr lang="en-US" smtClean="0"/>
              <a:t>Low-income component</a:t>
            </a:r>
          </a:p>
          <a:p>
            <a:r>
              <a:rPr lang="en-US" smtClean="0"/>
              <a:t>R&amp;D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3924" y="1918063"/>
            <a:ext cx="7772400" cy="1020763"/>
          </a:xfrm>
        </p:spPr>
        <p:txBody>
          <a:bodyPr/>
          <a:lstStyle/>
          <a:p>
            <a:pPr algn="ctr"/>
            <a:r>
              <a:rPr lang="en-US" b="1" dirty="0" smtClean="0"/>
              <a:t>Part 2: Steps in Developing a Retrofit Program</a:t>
            </a:r>
            <a:endParaRPr lang="en-US" b="1"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Steps in Developing a Retrofit Program</a:t>
            </a:r>
          </a:p>
        </p:txBody>
      </p:sp>
      <p:sp>
        <p:nvSpPr>
          <p:cNvPr id="37890" name="Content Placeholder 2"/>
          <p:cNvSpPr>
            <a:spLocks noGrp="1"/>
          </p:cNvSpPr>
          <p:nvPr>
            <p:ph idx="1"/>
          </p:nvPr>
        </p:nvSpPr>
        <p:spPr/>
        <p:txBody>
          <a:bodyPr/>
          <a:lstStyle/>
          <a:p>
            <a:r>
              <a:rPr lang="en-US" dirty="0" smtClean="0"/>
              <a:t>Steps:</a:t>
            </a:r>
          </a:p>
          <a:p>
            <a:pPr lvl="1"/>
            <a:r>
              <a:rPr lang="en-US" dirty="0" smtClean="0"/>
              <a:t>Determine Goals</a:t>
            </a:r>
          </a:p>
          <a:p>
            <a:pPr lvl="1"/>
            <a:r>
              <a:rPr lang="en-US" dirty="0" smtClean="0"/>
              <a:t>Assess</a:t>
            </a:r>
          </a:p>
          <a:p>
            <a:pPr lvl="1"/>
            <a:r>
              <a:rPr lang="en-US" dirty="0" smtClean="0"/>
              <a:t>Plan</a:t>
            </a:r>
          </a:p>
          <a:p>
            <a:pPr lvl="1"/>
            <a:r>
              <a:rPr lang="en-US" dirty="0" smtClean="0"/>
              <a:t>Implement</a:t>
            </a:r>
          </a:p>
          <a:p>
            <a:pPr lvl="1"/>
            <a:r>
              <a:rPr lang="en-US" dirty="0" smtClean="0"/>
              <a:t>Evaluate</a:t>
            </a:r>
          </a:p>
          <a:p>
            <a:endParaRPr lang="en-US" dirty="0" smtClean="0"/>
          </a:p>
          <a:p>
            <a:r>
              <a:rPr lang="en-US" dirty="0" smtClean="0"/>
              <a:t>Residential Retrofit “Playbook”</a:t>
            </a:r>
          </a:p>
          <a:p>
            <a:pPr lvl="1">
              <a:buFont typeface="Arial" charset="0"/>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p:txBody>
          <a:bodyPr/>
          <a:lstStyle/>
          <a:p>
            <a:r>
              <a:rPr lang="en-US" dirty="0" smtClean="0"/>
              <a:t>Determine the program goals:</a:t>
            </a:r>
          </a:p>
          <a:p>
            <a:pPr lvl="1"/>
            <a:r>
              <a:rPr lang="en-US" dirty="0" smtClean="0"/>
              <a:t>Jobs</a:t>
            </a:r>
          </a:p>
          <a:p>
            <a:pPr lvl="1"/>
            <a:r>
              <a:rPr lang="en-US" dirty="0" smtClean="0"/>
              <a:t>Energy savings</a:t>
            </a:r>
          </a:p>
          <a:p>
            <a:pPr lvl="1"/>
            <a:r>
              <a:rPr lang="en-US" dirty="0" smtClean="0"/>
              <a:t>Sustainability post-ARRA</a:t>
            </a:r>
          </a:p>
          <a:p>
            <a:pPr lvl="1"/>
            <a:r>
              <a:rPr lang="en-US" dirty="0" smtClean="0"/>
              <a:t>Carbon reduction</a:t>
            </a:r>
          </a:p>
          <a:p>
            <a:pPr lvl="1"/>
            <a:r>
              <a:rPr lang="en-US" dirty="0" smtClean="0"/>
              <a:t>Market </a:t>
            </a:r>
            <a:r>
              <a:rPr lang="en-US" dirty="0" smtClean="0"/>
              <a:t>transformation</a:t>
            </a:r>
          </a:p>
          <a:p>
            <a:pPr lvl="1"/>
            <a:r>
              <a:rPr lang="en-US" dirty="0" smtClean="0"/>
              <a:t>Positioning your community as “green and cutting edge”</a:t>
            </a:r>
            <a:endParaRPr lang="en-US" dirty="0" smtClean="0"/>
          </a:p>
        </p:txBody>
      </p:sp>
      <p:sp>
        <p:nvSpPr>
          <p:cNvPr id="41986" name="Title 2"/>
          <p:cNvSpPr>
            <a:spLocks noGrp="1"/>
          </p:cNvSpPr>
          <p:nvPr>
            <p:ph type="title"/>
          </p:nvPr>
        </p:nvSpPr>
        <p:spPr/>
        <p:txBody>
          <a:bodyPr/>
          <a:lstStyle/>
          <a:p>
            <a:r>
              <a:rPr lang="en-US" dirty="0" smtClean="0"/>
              <a:t>Goals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p:txBody>
          <a:bodyPr/>
          <a:lstStyle/>
          <a:p>
            <a:r>
              <a:rPr lang="en-US" dirty="0" smtClean="0"/>
              <a:t>Understand your market:</a:t>
            </a:r>
          </a:p>
          <a:p>
            <a:pPr lvl="1"/>
            <a:r>
              <a:rPr lang="en-US" dirty="0" smtClean="0"/>
              <a:t>Demographics</a:t>
            </a:r>
          </a:p>
          <a:p>
            <a:pPr lvl="1"/>
            <a:r>
              <a:rPr lang="en-US" dirty="0" smtClean="0"/>
              <a:t>Climate</a:t>
            </a:r>
          </a:p>
          <a:p>
            <a:pPr lvl="1"/>
            <a:r>
              <a:rPr lang="en-US" dirty="0" smtClean="0"/>
              <a:t>Housing stock</a:t>
            </a:r>
          </a:p>
          <a:p>
            <a:pPr lvl="1"/>
            <a:r>
              <a:rPr lang="en-US" dirty="0" smtClean="0"/>
              <a:t>Major end-use saturations</a:t>
            </a:r>
          </a:p>
          <a:p>
            <a:pPr lvl="1"/>
            <a:r>
              <a:rPr lang="en-US" dirty="0" smtClean="0"/>
              <a:t>Consumption by fuel type</a:t>
            </a:r>
          </a:p>
          <a:p>
            <a:pPr lvl="1"/>
            <a:r>
              <a:rPr lang="en-US" dirty="0" smtClean="0"/>
              <a:t>Identify market </a:t>
            </a:r>
            <a:r>
              <a:rPr lang="en-US" dirty="0" smtClean="0"/>
              <a:t>barriers</a:t>
            </a:r>
          </a:p>
          <a:p>
            <a:pPr lvl="1"/>
            <a:r>
              <a:rPr lang="en-US" dirty="0" smtClean="0"/>
              <a:t>Consumer insights</a:t>
            </a:r>
            <a:endParaRPr lang="en-US" dirty="0" smtClean="0"/>
          </a:p>
          <a:p>
            <a:pPr lvl="1"/>
            <a:r>
              <a:rPr lang="en-US" dirty="0" smtClean="0"/>
              <a:t>Etc.</a:t>
            </a:r>
            <a:br>
              <a:rPr lang="en-US" dirty="0" smtClean="0"/>
            </a:br>
            <a:r>
              <a:rPr lang="en-US" dirty="0" smtClean="0"/>
              <a:t/>
            </a:r>
            <a:br>
              <a:rPr lang="en-US" dirty="0" smtClean="0"/>
            </a:br>
            <a:endParaRPr lang="en-US" dirty="0" smtClean="0"/>
          </a:p>
        </p:txBody>
      </p:sp>
      <p:sp>
        <p:nvSpPr>
          <p:cNvPr id="38914" name="Title 2"/>
          <p:cNvSpPr>
            <a:spLocks noGrp="1"/>
          </p:cNvSpPr>
          <p:nvPr>
            <p:ph type="title"/>
          </p:nvPr>
        </p:nvSpPr>
        <p:spPr/>
        <p:txBody>
          <a:bodyPr/>
          <a:lstStyle/>
          <a:p>
            <a:r>
              <a:rPr lang="en-US" smtClean="0"/>
              <a:t>Assess – Characterize the Market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p:txBody>
          <a:bodyPr/>
          <a:lstStyle/>
          <a:p>
            <a:pPr eaLnBrk="1" hangingPunct="1"/>
            <a:r>
              <a:rPr lang="en-US" smtClean="0"/>
              <a:t>What is TAP?</a:t>
            </a:r>
          </a:p>
        </p:txBody>
      </p:sp>
      <p:sp>
        <p:nvSpPr>
          <p:cNvPr id="14338" name="Rectangle 5"/>
          <p:cNvSpPr>
            <a:spLocks noChangeArrowheads="1"/>
          </p:cNvSpPr>
          <p:nvPr/>
        </p:nvSpPr>
        <p:spPr bwMode="auto">
          <a:xfrm>
            <a:off x="760413" y="4594225"/>
            <a:ext cx="7618412" cy="641350"/>
          </a:xfrm>
          <a:prstGeom prst="rect">
            <a:avLst/>
          </a:prstGeom>
          <a:noFill/>
          <a:ln w="9525">
            <a:noFill/>
            <a:miter lim="800000"/>
            <a:headEnd/>
            <a:tailEnd/>
          </a:ln>
        </p:spPr>
        <p:txBody>
          <a:bodyPr>
            <a:spAutoFit/>
          </a:bodyPr>
          <a:lstStyle/>
          <a:p>
            <a:pPr algn="ctr"/>
            <a:endParaRPr lang="en-US"/>
          </a:p>
          <a:p>
            <a:pPr algn="ctr"/>
            <a:endParaRPr lang="en-US"/>
          </a:p>
        </p:txBody>
      </p:sp>
      <p:pic>
        <p:nvPicPr>
          <p:cNvPr id="14339" name="Picture 2"/>
          <p:cNvPicPr>
            <a:picLocks noChangeAspect="1" noChangeArrowheads="1"/>
          </p:cNvPicPr>
          <p:nvPr/>
        </p:nvPicPr>
        <p:blipFill>
          <a:blip r:embed="rId3"/>
          <a:srcRect/>
          <a:stretch>
            <a:fillRect/>
          </a:stretch>
        </p:blipFill>
        <p:spPr bwMode="auto">
          <a:xfrm>
            <a:off x="1246188" y="3421063"/>
            <a:ext cx="6824662" cy="2711450"/>
          </a:xfrm>
          <a:prstGeom prst="rect">
            <a:avLst/>
          </a:prstGeom>
          <a:noFill/>
          <a:ln w="9525">
            <a:noFill/>
            <a:miter lim="800000"/>
            <a:headEnd/>
            <a:tailEnd/>
          </a:ln>
        </p:spPr>
      </p:pic>
      <p:sp>
        <p:nvSpPr>
          <p:cNvPr id="14340" name="Rectangle 8"/>
          <p:cNvSpPr>
            <a:spLocks noChangeArrowheads="1"/>
          </p:cNvSpPr>
          <p:nvPr/>
        </p:nvSpPr>
        <p:spPr bwMode="auto">
          <a:xfrm>
            <a:off x="403225" y="1293813"/>
            <a:ext cx="8337550" cy="1616075"/>
          </a:xfrm>
          <a:prstGeom prst="rect">
            <a:avLst/>
          </a:prstGeom>
          <a:noFill/>
          <a:ln w="9525">
            <a:noFill/>
            <a:miter lim="800000"/>
            <a:headEnd/>
            <a:tailEnd/>
          </a:ln>
        </p:spPr>
        <p:txBody>
          <a:bodyPr>
            <a:spAutoFit/>
          </a:bodyPr>
          <a:lstStyle/>
          <a:p>
            <a:r>
              <a:rPr lang="en-US" sz="2000"/>
              <a:t>DOE’s Technical Assistance Program (TAP) supports the Energy Efficiency and Conservation Block Grant Program (EECBG), the State Energy Program (SEP) and the Better Buildings grantees by providing state, local, and tribal officials the tools and resources needed to implement successful and sustainable clean energy programs.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p:txBody>
          <a:bodyPr/>
          <a:lstStyle/>
          <a:p>
            <a:r>
              <a:rPr lang="en-US" smtClean="0"/>
              <a:t>Identify existing programs &amp; resources:</a:t>
            </a:r>
          </a:p>
          <a:p>
            <a:pPr lvl="1"/>
            <a:r>
              <a:rPr lang="en-US" smtClean="0"/>
              <a:t>Utilities</a:t>
            </a:r>
          </a:p>
          <a:p>
            <a:pPr lvl="1"/>
            <a:r>
              <a:rPr lang="en-US" smtClean="0"/>
              <a:t>Municipal</a:t>
            </a:r>
          </a:p>
          <a:p>
            <a:pPr lvl="1"/>
            <a:r>
              <a:rPr lang="en-US" smtClean="0"/>
              <a:t>State</a:t>
            </a:r>
          </a:p>
          <a:p>
            <a:pPr lvl="1"/>
            <a:r>
              <a:rPr lang="en-US" smtClean="0"/>
              <a:t>Federal</a:t>
            </a:r>
          </a:p>
          <a:p>
            <a:pPr lvl="2"/>
            <a:r>
              <a:rPr lang="en-US" sz="1800" smtClean="0"/>
              <a:t>WAP</a:t>
            </a:r>
          </a:p>
          <a:p>
            <a:pPr lvl="2"/>
            <a:r>
              <a:rPr lang="en-US" sz="1800" smtClean="0"/>
              <a:t>Home Performance with ENERGY STAR</a:t>
            </a:r>
          </a:p>
          <a:p>
            <a:pPr lvl="2"/>
            <a:r>
              <a:rPr lang="en-US" sz="1800" smtClean="0"/>
              <a:t>National Building Energy Rating Program</a:t>
            </a:r>
          </a:p>
          <a:p>
            <a:pPr lvl="1"/>
            <a:r>
              <a:rPr lang="en-US" smtClean="0"/>
              <a:t>Other programs</a:t>
            </a:r>
          </a:p>
          <a:p>
            <a:pPr lvl="1"/>
            <a:r>
              <a:rPr lang="en-US" smtClean="0"/>
              <a:t>Renewable Energy (RE) and Energy Efficiency (EE)</a:t>
            </a:r>
          </a:p>
          <a:p>
            <a:pPr lvl="1"/>
            <a:r>
              <a:rPr lang="en-US" smtClean="0"/>
              <a:t>Financing Options</a:t>
            </a:r>
            <a:br>
              <a:rPr lang="en-US" smtClean="0"/>
            </a:br>
            <a:endParaRPr lang="en-US" smtClean="0"/>
          </a:p>
        </p:txBody>
      </p:sp>
      <p:sp>
        <p:nvSpPr>
          <p:cNvPr id="39938" name="Title 2"/>
          <p:cNvSpPr>
            <a:spLocks noGrp="1"/>
          </p:cNvSpPr>
          <p:nvPr>
            <p:ph type="title"/>
          </p:nvPr>
        </p:nvSpPr>
        <p:spPr/>
        <p:txBody>
          <a:bodyPr/>
          <a:lstStyle/>
          <a:p>
            <a:r>
              <a:rPr lang="en-US" smtClean="0"/>
              <a:t>Assess – Evaluate Leveraging Opportunities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p:txBody>
          <a:bodyPr/>
          <a:lstStyle/>
          <a:p>
            <a:r>
              <a:rPr lang="en-US" sz="2000" dirty="0" smtClean="0"/>
              <a:t>Assess the existing contractor infrastructure:</a:t>
            </a:r>
          </a:p>
          <a:p>
            <a:pPr lvl="1"/>
            <a:r>
              <a:rPr lang="en-US" sz="1800" dirty="0" smtClean="0"/>
              <a:t>Extent of high performance contractors</a:t>
            </a:r>
          </a:p>
          <a:p>
            <a:pPr lvl="1"/>
            <a:r>
              <a:rPr lang="en-US" sz="1800" dirty="0" smtClean="0"/>
              <a:t>Availability of qualified auditors</a:t>
            </a:r>
          </a:p>
          <a:p>
            <a:pPr lvl="1"/>
            <a:r>
              <a:rPr lang="en-US" sz="1800" dirty="0" smtClean="0"/>
              <a:t>Who are the dominant retrofit players</a:t>
            </a:r>
          </a:p>
          <a:p>
            <a:pPr lvl="2"/>
            <a:r>
              <a:rPr lang="en-US" sz="1600" dirty="0" smtClean="0"/>
              <a:t>HVAC contractors</a:t>
            </a:r>
          </a:p>
          <a:p>
            <a:pPr lvl="2"/>
            <a:r>
              <a:rPr lang="en-US" sz="1600" dirty="0" smtClean="0"/>
              <a:t>Envelope contractors</a:t>
            </a:r>
          </a:p>
          <a:p>
            <a:pPr lvl="3"/>
            <a:r>
              <a:rPr lang="en-US" sz="1200" dirty="0" smtClean="0"/>
              <a:t>Air Sealers</a:t>
            </a:r>
          </a:p>
          <a:p>
            <a:pPr lvl="3"/>
            <a:r>
              <a:rPr lang="en-US" sz="1200" dirty="0" smtClean="0"/>
              <a:t>Insulation</a:t>
            </a:r>
          </a:p>
          <a:p>
            <a:pPr lvl="3"/>
            <a:r>
              <a:rPr lang="en-US" sz="1200" dirty="0" smtClean="0"/>
              <a:t>Siding</a:t>
            </a:r>
          </a:p>
          <a:p>
            <a:pPr lvl="3"/>
            <a:r>
              <a:rPr lang="en-US" sz="1200" dirty="0" smtClean="0"/>
              <a:t>Remodelers</a:t>
            </a:r>
          </a:p>
          <a:p>
            <a:pPr lvl="3"/>
            <a:r>
              <a:rPr lang="en-US" sz="1200" dirty="0" smtClean="0"/>
              <a:t>Windows, etc.</a:t>
            </a:r>
          </a:p>
          <a:p>
            <a:pPr lvl="1"/>
            <a:r>
              <a:rPr lang="en-US" sz="1800" dirty="0" smtClean="0"/>
              <a:t>Key indicators</a:t>
            </a:r>
          </a:p>
          <a:p>
            <a:pPr lvl="2"/>
            <a:r>
              <a:rPr lang="en-US" sz="1600" dirty="0" smtClean="0"/>
              <a:t># of blower doors/duct blasters shipped (if possible)</a:t>
            </a:r>
          </a:p>
          <a:p>
            <a:pPr lvl="2"/>
            <a:r>
              <a:rPr lang="en-US" sz="1600" dirty="0" smtClean="0"/>
              <a:t>Local BPI certified individuals</a:t>
            </a:r>
          </a:p>
          <a:p>
            <a:pPr lvl="2"/>
            <a:r>
              <a:rPr lang="en-US" sz="1600" dirty="0" smtClean="0"/>
              <a:t>Local BPI accredited contractors</a:t>
            </a:r>
          </a:p>
          <a:p>
            <a:pPr lvl="2"/>
            <a:r>
              <a:rPr lang="en-US" sz="1600" dirty="0" smtClean="0"/>
              <a:t>Yellow pages ads for building performance contractors</a:t>
            </a:r>
          </a:p>
          <a:p>
            <a:pPr lvl="1"/>
            <a:r>
              <a:rPr lang="en-US" sz="1800" dirty="0" smtClean="0"/>
              <a:t>Geographic coverage of intended program</a:t>
            </a:r>
          </a:p>
          <a:p>
            <a:endParaRPr lang="en-US" dirty="0" smtClean="0"/>
          </a:p>
        </p:txBody>
      </p:sp>
      <p:sp>
        <p:nvSpPr>
          <p:cNvPr id="40962" name="Title 2"/>
          <p:cNvSpPr>
            <a:spLocks noGrp="1"/>
          </p:cNvSpPr>
          <p:nvPr>
            <p:ph type="title"/>
          </p:nvPr>
        </p:nvSpPr>
        <p:spPr/>
        <p:txBody>
          <a:bodyPr/>
          <a:lstStyle/>
          <a:p>
            <a:r>
              <a:rPr lang="en-US" smtClean="0"/>
              <a:t>Assess – Contractor Availability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p:txBody>
          <a:bodyPr/>
          <a:lstStyle/>
          <a:p>
            <a:r>
              <a:rPr lang="en-US" smtClean="0"/>
              <a:t>Demand</a:t>
            </a:r>
          </a:p>
          <a:p>
            <a:pPr lvl="1"/>
            <a:r>
              <a:rPr lang="en-US" smtClean="0"/>
              <a:t>Consumer awareness of energy efficiency opportunities</a:t>
            </a:r>
          </a:p>
          <a:p>
            <a:pPr lvl="1"/>
            <a:r>
              <a:rPr lang="en-US" smtClean="0"/>
              <a:t>Uncertainty of energy efficiency benefits</a:t>
            </a:r>
          </a:p>
          <a:p>
            <a:pPr lvl="1"/>
            <a:r>
              <a:rPr lang="en-US" smtClean="0"/>
              <a:t>Financial resources/restrictions</a:t>
            </a:r>
          </a:p>
          <a:p>
            <a:pPr lvl="1"/>
            <a:r>
              <a:rPr lang="en-US" smtClean="0"/>
              <a:t>Hassle/transaction cost</a:t>
            </a:r>
          </a:p>
          <a:p>
            <a:pPr lvl="1"/>
            <a:r>
              <a:rPr lang="en-US" smtClean="0"/>
              <a:t>Lack of financing</a:t>
            </a:r>
            <a:br>
              <a:rPr lang="en-US" smtClean="0"/>
            </a:br>
            <a:endParaRPr lang="en-US" smtClean="0"/>
          </a:p>
          <a:p>
            <a:r>
              <a:rPr lang="en-US" smtClean="0"/>
              <a:t>Supply</a:t>
            </a:r>
          </a:p>
          <a:p>
            <a:pPr lvl="1"/>
            <a:r>
              <a:rPr lang="en-US" smtClean="0"/>
              <a:t>Technical capability of installer market</a:t>
            </a:r>
          </a:p>
          <a:p>
            <a:pPr lvl="1"/>
            <a:r>
              <a:rPr lang="en-US" smtClean="0"/>
              <a:t>Building science understanding of contractors</a:t>
            </a:r>
          </a:p>
          <a:p>
            <a:pPr lvl="1"/>
            <a:r>
              <a:rPr lang="en-US" smtClean="0"/>
              <a:t>Contractor sales skills </a:t>
            </a:r>
          </a:p>
          <a:p>
            <a:pPr lvl="1"/>
            <a:r>
              <a:rPr lang="en-US" smtClean="0"/>
              <a:t>Existing training infrastructure available</a:t>
            </a:r>
            <a:br>
              <a:rPr lang="en-US" smtClean="0"/>
            </a:br>
            <a:endParaRPr lang="en-US" smtClean="0"/>
          </a:p>
        </p:txBody>
      </p:sp>
      <p:sp>
        <p:nvSpPr>
          <p:cNvPr id="43010" name="Title 2"/>
          <p:cNvSpPr>
            <a:spLocks noGrp="1"/>
          </p:cNvSpPr>
          <p:nvPr>
            <p:ph type="title"/>
          </p:nvPr>
        </p:nvSpPr>
        <p:spPr/>
        <p:txBody>
          <a:bodyPr/>
          <a:lstStyle/>
          <a:p>
            <a:r>
              <a:rPr lang="en-US" smtClean="0"/>
              <a:t>Plan – Identify Barriers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1"/>
          </p:nvPr>
        </p:nvSpPr>
        <p:spPr>
          <a:xfrm>
            <a:off x="457200" y="1447800"/>
            <a:ext cx="8229600" cy="4876800"/>
          </a:xfrm>
        </p:spPr>
        <p:txBody>
          <a:bodyPr/>
          <a:lstStyle/>
          <a:p>
            <a:r>
              <a:rPr lang="en-US" smtClean="0"/>
              <a:t>Seek expert advice</a:t>
            </a:r>
          </a:p>
          <a:p>
            <a:pPr lvl="1"/>
            <a:r>
              <a:rPr lang="en-US" smtClean="0"/>
              <a:t>Don’t repeat mistakes of others</a:t>
            </a:r>
          </a:p>
          <a:p>
            <a:r>
              <a:rPr lang="en-US" smtClean="0"/>
              <a:t>Enlist local stakeholders</a:t>
            </a:r>
          </a:p>
          <a:p>
            <a:pPr lvl="1"/>
            <a:r>
              <a:rPr lang="en-US" smtClean="0"/>
              <a:t>Be inclusive</a:t>
            </a:r>
          </a:p>
          <a:p>
            <a:pPr lvl="1"/>
            <a:r>
              <a:rPr lang="en-US" smtClean="0"/>
              <a:t>Seek buy-in</a:t>
            </a:r>
          </a:p>
          <a:p>
            <a:r>
              <a:rPr lang="en-US" smtClean="0"/>
              <a:t>Identify and secure resources</a:t>
            </a:r>
          </a:p>
          <a:p>
            <a:pPr lvl="1"/>
            <a:r>
              <a:rPr lang="en-US" smtClean="0"/>
              <a:t>Short-term and longer-term program funding</a:t>
            </a:r>
          </a:p>
          <a:p>
            <a:pPr lvl="1"/>
            <a:r>
              <a:rPr lang="en-US" smtClean="0"/>
              <a:t>Financing products</a:t>
            </a:r>
          </a:p>
          <a:p>
            <a:pPr lvl="1"/>
            <a:r>
              <a:rPr lang="en-US" smtClean="0"/>
              <a:t>Personnel</a:t>
            </a:r>
          </a:p>
          <a:p>
            <a:pPr lvl="2"/>
            <a:r>
              <a:rPr lang="en-US" sz="1800" smtClean="0"/>
              <a:t>Borrow from existing programs?</a:t>
            </a:r>
          </a:p>
          <a:p>
            <a:pPr lvl="1"/>
            <a:r>
              <a:rPr lang="en-US" smtClean="0"/>
              <a:t>Other resources</a:t>
            </a:r>
          </a:p>
          <a:p>
            <a:pPr lvl="2"/>
            <a:r>
              <a:rPr lang="en-US" sz="1800" smtClean="0"/>
              <a:t>Training programs</a:t>
            </a:r>
          </a:p>
          <a:p>
            <a:pPr lvl="2"/>
            <a:r>
              <a:rPr lang="en-US" sz="1800" smtClean="0"/>
              <a:t>QA/QC capacity </a:t>
            </a:r>
            <a:br>
              <a:rPr lang="en-US" sz="1800" smtClean="0"/>
            </a:br>
            <a:endParaRPr lang="en-US" sz="1800" smtClean="0"/>
          </a:p>
        </p:txBody>
      </p:sp>
      <p:sp>
        <p:nvSpPr>
          <p:cNvPr id="44034" name="Title 2"/>
          <p:cNvSpPr>
            <a:spLocks noGrp="1"/>
          </p:cNvSpPr>
          <p:nvPr>
            <p:ph type="title"/>
          </p:nvPr>
        </p:nvSpPr>
        <p:spPr/>
        <p:txBody>
          <a:bodyPr/>
          <a:lstStyle/>
          <a:p>
            <a:r>
              <a:rPr lang="en-US" smtClean="0"/>
              <a:t>Plan – Develop Effective Program Design - 1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p:txBody>
          <a:bodyPr/>
          <a:lstStyle/>
          <a:p>
            <a:r>
              <a:rPr lang="en-US" smtClean="0"/>
              <a:t>Plan the program infrastructure:</a:t>
            </a:r>
          </a:p>
          <a:p>
            <a:endParaRPr lang="en-US" smtClean="0"/>
          </a:p>
          <a:p>
            <a:pPr lvl="1">
              <a:buFont typeface="Arial" charset="0"/>
              <a:buNone/>
            </a:pPr>
            <a:r>
              <a:rPr lang="en-US" smtClean="0"/>
              <a:t>A.	Options for program administration models</a:t>
            </a:r>
          </a:p>
          <a:p>
            <a:pPr lvl="2"/>
            <a:r>
              <a:rPr lang="en-US" sz="1800" smtClean="0"/>
              <a:t>All in-house</a:t>
            </a:r>
          </a:p>
          <a:p>
            <a:pPr lvl="3"/>
            <a:r>
              <a:rPr lang="en-US" sz="1800" smtClean="0"/>
              <a:t>Within one agency/organization</a:t>
            </a:r>
          </a:p>
          <a:p>
            <a:pPr lvl="3"/>
            <a:r>
              <a:rPr lang="en-US" sz="1800" smtClean="0"/>
              <a:t>Split across different agencies or agency/muni utility</a:t>
            </a:r>
          </a:p>
          <a:p>
            <a:pPr lvl="2"/>
            <a:r>
              <a:rPr lang="en-US" sz="1800" smtClean="0"/>
              <a:t>In-house administration overseeing implementation delivery contractor</a:t>
            </a:r>
          </a:p>
          <a:p>
            <a:pPr lvl="3"/>
            <a:r>
              <a:rPr lang="en-US" sz="1800" smtClean="0"/>
              <a:t>But delivery outsourced</a:t>
            </a:r>
          </a:p>
          <a:p>
            <a:pPr lvl="2"/>
            <a:r>
              <a:rPr lang="en-US" sz="1800" smtClean="0"/>
              <a:t>Utility administered with municipal coordination</a:t>
            </a:r>
          </a:p>
          <a:p>
            <a:pPr lvl="2"/>
            <a:r>
              <a:rPr lang="en-US" sz="1800" smtClean="0"/>
              <a:t>Appointed board oversees program implementation</a:t>
            </a:r>
          </a:p>
          <a:p>
            <a:pPr lvl="2"/>
            <a:r>
              <a:rPr lang="en-US" sz="1800" smtClean="0"/>
              <a:t>Efficiency utility model</a:t>
            </a:r>
          </a:p>
          <a:p>
            <a:pPr lvl="2"/>
            <a:r>
              <a:rPr lang="en-US" sz="1800" smtClean="0"/>
              <a:t>Etc.</a:t>
            </a:r>
          </a:p>
        </p:txBody>
      </p:sp>
      <p:sp>
        <p:nvSpPr>
          <p:cNvPr id="3" name="Title 2"/>
          <p:cNvSpPr>
            <a:spLocks noGrp="1"/>
          </p:cNvSpPr>
          <p:nvPr>
            <p:ph type="title"/>
          </p:nvPr>
        </p:nvSpPr>
        <p:spPr/>
        <p:txBody>
          <a:bodyPr/>
          <a:lstStyle/>
          <a:p>
            <a:pPr lvl="3">
              <a:defRPr/>
            </a:pPr>
            <a:r>
              <a:rPr lang="en-US" dirty="0" smtClean="0"/>
              <a:t>Plan – Develop Effective Program Design </a:t>
            </a:r>
            <a:r>
              <a:rPr lang="en-US" dirty="0" smtClean="0">
                <a:latin typeface="+mj-lt"/>
              </a:rPr>
              <a:t>- 2 </a:t>
            </a:r>
            <a:endParaRPr lang="en-US"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p:txBody>
          <a:bodyPr/>
          <a:lstStyle/>
          <a:p>
            <a:r>
              <a:rPr lang="en-US" smtClean="0"/>
              <a:t>Plan the program infrastructure: (con’t)</a:t>
            </a:r>
          </a:p>
          <a:p>
            <a:pPr lvl="2"/>
            <a:endParaRPr lang="en-US" sz="1800" smtClean="0"/>
          </a:p>
          <a:p>
            <a:pPr lvl="1">
              <a:buFont typeface="Arial" charset="0"/>
              <a:buNone/>
            </a:pPr>
            <a:r>
              <a:rPr lang="en-US" smtClean="0"/>
              <a:t>B.	Determine whether program should be delivered in-house or out-sourced</a:t>
            </a:r>
          </a:p>
          <a:p>
            <a:pPr lvl="2"/>
            <a:r>
              <a:rPr lang="en-US" sz="1800" smtClean="0"/>
              <a:t>Understand financial and political implications of all options</a:t>
            </a:r>
            <a:br>
              <a:rPr lang="en-US" sz="1800" smtClean="0"/>
            </a:br>
            <a:endParaRPr lang="en-US" sz="1800" smtClean="0"/>
          </a:p>
          <a:p>
            <a:pPr lvl="1">
              <a:buFont typeface="Arial" charset="0"/>
              <a:buNone/>
            </a:pPr>
            <a:r>
              <a:rPr lang="en-US" smtClean="0"/>
              <a:t>C.	Plan contractor infrastructure</a:t>
            </a:r>
          </a:p>
          <a:p>
            <a:pPr lvl="2"/>
            <a:r>
              <a:rPr lang="en-US" sz="1800" smtClean="0"/>
              <a:t>Develop training/monitoring plan</a:t>
            </a:r>
          </a:p>
          <a:p>
            <a:pPr lvl="2"/>
            <a:r>
              <a:rPr lang="en-US" sz="1800" smtClean="0"/>
              <a:t>Plan and develop certification and accreditation requirements</a:t>
            </a:r>
          </a:p>
          <a:p>
            <a:pPr lvl="2"/>
            <a:r>
              <a:rPr lang="en-US" sz="1800" smtClean="0"/>
              <a:t>Plan for quality assurance process</a:t>
            </a:r>
          </a:p>
          <a:p>
            <a:pPr lvl="2"/>
            <a:r>
              <a:rPr lang="en-US" sz="1800" smtClean="0"/>
              <a:t>Identify and support “bell cow” contractor(s) to lead through success</a:t>
            </a:r>
            <a:br>
              <a:rPr lang="en-US" sz="1800" smtClean="0"/>
            </a:br>
            <a:endParaRPr lang="en-US" sz="1800" smtClean="0"/>
          </a:p>
        </p:txBody>
      </p:sp>
      <p:sp>
        <p:nvSpPr>
          <p:cNvPr id="3" name="Title 2"/>
          <p:cNvSpPr>
            <a:spLocks noGrp="1"/>
          </p:cNvSpPr>
          <p:nvPr>
            <p:ph type="title"/>
          </p:nvPr>
        </p:nvSpPr>
        <p:spPr/>
        <p:txBody>
          <a:bodyPr/>
          <a:lstStyle/>
          <a:p>
            <a:pPr lvl="3">
              <a:defRPr/>
            </a:pPr>
            <a:r>
              <a:rPr lang="en-US" dirty="0" smtClean="0"/>
              <a:t>Plan – Develop Effective Program Design - 3</a:t>
            </a:r>
            <a:endParaRPr lang="en-US"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p:txBody>
          <a:bodyPr/>
          <a:lstStyle/>
          <a:p>
            <a:r>
              <a:rPr lang="en-US" smtClean="0"/>
              <a:t>Plan the program infrastructure: (con’t)</a:t>
            </a:r>
          </a:p>
          <a:p>
            <a:pPr lvl="4"/>
            <a:endParaRPr lang="en-US" sz="1800" smtClean="0"/>
          </a:p>
          <a:p>
            <a:pPr lvl="1">
              <a:buFont typeface="Arial" charset="0"/>
              <a:buNone/>
            </a:pPr>
            <a:r>
              <a:rPr lang="en-US" smtClean="0"/>
              <a:t>D.	Procure program staffing resources</a:t>
            </a:r>
          </a:p>
          <a:p>
            <a:pPr lvl="2"/>
            <a:r>
              <a:rPr lang="en-US" sz="1800" smtClean="0"/>
              <a:t>Develop scopes of work</a:t>
            </a:r>
          </a:p>
          <a:p>
            <a:pPr lvl="2"/>
            <a:r>
              <a:rPr lang="en-US" sz="1800" smtClean="0"/>
              <a:t>If not in-house, put out RFP, hire contractor(s)</a:t>
            </a:r>
          </a:p>
          <a:p>
            <a:pPr lvl="2"/>
            <a:r>
              <a:rPr lang="en-US" sz="1800" smtClean="0"/>
              <a:t>Develop job descriptions and hire</a:t>
            </a:r>
          </a:p>
          <a:p>
            <a:pPr lvl="2"/>
            <a:endParaRPr lang="en-US" sz="1800" smtClean="0"/>
          </a:p>
          <a:p>
            <a:pPr lvl="1">
              <a:buFont typeface="Arial" charset="0"/>
              <a:buNone/>
            </a:pPr>
            <a:r>
              <a:rPr lang="en-US" smtClean="0"/>
              <a:t>E.	Develop contractor tools </a:t>
            </a:r>
          </a:p>
          <a:p>
            <a:pPr lvl="2"/>
            <a:r>
              <a:rPr lang="en-US" sz="1800" smtClean="0"/>
              <a:t>Auditing and reporting tools</a:t>
            </a:r>
          </a:p>
          <a:p>
            <a:pPr lvl="2"/>
            <a:r>
              <a:rPr lang="en-US" sz="1800" smtClean="0"/>
              <a:t>Contractor sales tools for customers</a:t>
            </a:r>
          </a:p>
          <a:p>
            <a:pPr lvl="2"/>
            <a:r>
              <a:rPr lang="en-US" sz="1800" smtClean="0"/>
              <a:t>Provide access to building diagnostics equipment</a:t>
            </a:r>
          </a:p>
          <a:p>
            <a:pPr lvl="3"/>
            <a:r>
              <a:rPr lang="en-US" sz="1800" smtClean="0"/>
              <a:t>Financing (*)</a:t>
            </a:r>
          </a:p>
          <a:p>
            <a:pPr lvl="3"/>
            <a:r>
              <a:rPr lang="en-US" sz="1800" smtClean="0"/>
              <a:t>Bulk purchasing</a:t>
            </a:r>
          </a:p>
          <a:p>
            <a:endParaRPr lang="en-US" smtClean="0"/>
          </a:p>
        </p:txBody>
      </p:sp>
      <p:sp>
        <p:nvSpPr>
          <p:cNvPr id="47106" name="Title 2"/>
          <p:cNvSpPr>
            <a:spLocks noGrp="1"/>
          </p:cNvSpPr>
          <p:nvPr>
            <p:ph type="title"/>
          </p:nvPr>
        </p:nvSpPr>
        <p:spPr/>
        <p:txBody>
          <a:bodyPr/>
          <a:lstStyle/>
          <a:p>
            <a:r>
              <a:rPr lang="en-US" smtClean="0"/>
              <a:t>Plan – Develop Effective Program Design - 4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a:xfrm>
            <a:off x="492125" y="1187450"/>
            <a:ext cx="8229600" cy="4876800"/>
          </a:xfrm>
        </p:spPr>
        <p:txBody>
          <a:bodyPr/>
          <a:lstStyle/>
          <a:p>
            <a:r>
              <a:rPr lang="en-US" smtClean="0"/>
              <a:t>Plan the program infrastructure: (con’t)</a:t>
            </a:r>
          </a:p>
          <a:p>
            <a:pPr lvl="4"/>
            <a:endParaRPr lang="en-US" sz="1800" smtClean="0"/>
          </a:p>
          <a:p>
            <a:pPr lvl="1">
              <a:buFont typeface="Arial" charset="0"/>
              <a:buNone/>
            </a:pPr>
            <a:r>
              <a:rPr lang="en-US" smtClean="0"/>
              <a:t>F.	Develop marketing plan, materials and infrastructure</a:t>
            </a:r>
          </a:p>
          <a:p>
            <a:pPr lvl="2"/>
            <a:r>
              <a:rPr lang="en-US" sz="1800" smtClean="0"/>
              <a:t>Targeting to highest savings opportunities</a:t>
            </a:r>
          </a:p>
          <a:p>
            <a:pPr lvl="2"/>
            <a:r>
              <a:rPr lang="en-US" sz="1800" smtClean="0"/>
              <a:t>Ability to quickly react to market conditions</a:t>
            </a:r>
          </a:p>
          <a:p>
            <a:pPr lvl="2"/>
            <a:r>
              <a:rPr lang="en-US" sz="1800" smtClean="0"/>
              <a:t>Contractor sales materials, approaches and training</a:t>
            </a:r>
          </a:p>
          <a:p>
            <a:pPr lvl="2"/>
            <a:endParaRPr lang="en-US" sz="1800" smtClean="0"/>
          </a:p>
          <a:p>
            <a:pPr lvl="1">
              <a:buFont typeface="Arial" charset="0"/>
              <a:buNone/>
            </a:pPr>
            <a:r>
              <a:rPr lang="en-US" smtClean="0"/>
              <a:t>G.	Develop Quality Assurance process</a:t>
            </a:r>
          </a:p>
          <a:p>
            <a:pPr lvl="2"/>
            <a:r>
              <a:rPr lang="en-US" sz="1800" smtClean="0"/>
              <a:t>Contractor oversight</a:t>
            </a:r>
          </a:p>
          <a:p>
            <a:pPr lvl="2"/>
            <a:r>
              <a:rPr lang="en-US" sz="1800" smtClean="0"/>
              <a:t>Customer feed-back mechanisms</a:t>
            </a:r>
          </a:p>
          <a:p>
            <a:pPr lvl="2"/>
            <a:r>
              <a:rPr lang="en-US" sz="1800" smtClean="0"/>
              <a:t>Continuous improvement systems</a:t>
            </a:r>
          </a:p>
          <a:p>
            <a:pPr lvl="2"/>
            <a:endParaRPr lang="en-US" sz="1800" smtClean="0"/>
          </a:p>
          <a:p>
            <a:pPr lvl="1">
              <a:buFont typeface="Arial" charset="0"/>
              <a:buNone/>
            </a:pPr>
            <a:r>
              <a:rPr lang="en-US" smtClean="0"/>
              <a:t>H.	Develop call-center</a:t>
            </a:r>
          </a:p>
          <a:p>
            <a:pPr lvl="2"/>
            <a:r>
              <a:rPr lang="en-US" sz="1800" smtClean="0"/>
              <a:t>Coordinate with other local programs</a:t>
            </a:r>
          </a:p>
          <a:p>
            <a:pPr lvl="2"/>
            <a:r>
              <a:rPr lang="en-US" sz="1800" smtClean="0"/>
              <a:t>Train staff</a:t>
            </a:r>
          </a:p>
          <a:p>
            <a:endParaRPr lang="en-US" smtClean="0"/>
          </a:p>
        </p:txBody>
      </p:sp>
      <p:sp>
        <p:nvSpPr>
          <p:cNvPr id="48130" name="Title 2"/>
          <p:cNvSpPr>
            <a:spLocks noGrp="1"/>
          </p:cNvSpPr>
          <p:nvPr>
            <p:ph type="title"/>
          </p:nvPr>
        </p:nvSpPr>
        <p:spPr/>
        <p:txBody>
          <a:bodyPr/>
          <a:lstStyle/>
          <a:p>
            <a:r>
              <a:rPr lang="en-US" smtClean="0"/>
              <a:t>Plan – Develop Effective Program Design - 5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p:txBody>
          <a:bodyPr/>
          <a:lstStyle/>
          <a:p>
            <a:r>
              <a:rPr lang="en-US" dirty="0" smtClean="0"/>
              <a:t>Plan – Develop Effective Program Design (</a:t>
            </a:r>
            <a:r>
              <a:rPr lang="en-US" dirty="0" err="1" smtClean="0"/>
              <a:t>con’t</a:t>
            </a:r>
            <a:r>
              <a:rPr lang="en-US" dirty="0" smtClean="0"/>
              <a:t>)</a:t>
            </a:r>
          </a:p>
          <a:p>
            <a:endParaRPr lang="en-US" dirty="0" smtClean="0"/>
          </a:p>
          <a:p>
            <a:pPr lvl="1">
              <a:buFont typeface="Arial" charset="0"/>
              <a:buNone/>
            </a:pPr>
            <a:r>
              <a:rPr lang="en-US" dirty="0" smtClean="0"/>
              <a:t>I.	Develop incentive structures </a:t>
            </a:r>
          </a:p>
          <a:p>
            <a:pPr lvl="2"/>
            <a:r>
              <a:rPr lang="en-US" sz="1800" dirty="0" smtClean="0"/>
              <a:t>Encourage comprehensive retrofit, and discourage “tire kickers” and “cherry pickers”</a:t>
            </a:r>
          </a:p>
          <a:p>
            <a:pPr lvl="2"/>
            <a:r>
              <a:rPr lang="en-US" sz="1800" dirty="0" smtClean="0"/>
              <a:t>I</a:t>
            </a:r>
            <a:r>
              <a:rPr lang="en-US" sz="1800" dirty="0" smtClean="0"/>
              <a:t>nclusion </a:t>
            </a:r>
            <a:r>
              <a:rPr lang="en-US" sz="1800" dirty="0" smtClean="0"/>
              <a:t>of all participant classes</a:t>
            </a:r>
          </a:p>
          <a:p>
            <a:pPr lvl="2"/>
            <a:r>
              <a:rPr lang="en-US" sz="1800" dirty="0" smtClean="0"/>
              <a:t>Consider assignment of all customer incentives to contractors</a:t>
            </a:r>
          </a:p>
          <a:p>
            <a:pPr lvl="2"/>
            <a:endParaRPr lang="en-US" sz="1800" dirty="0" smtClean="0"/>
          </a:p>
          <a:p>
            <a:pPr lvl="1">
              <a:buFont typeface="Arial" charset="0"/>
              <a:buNone/>
            </a:pPr>
            <a:r>
              <a:rPr lang="en-US" dirty="0" smtClean="0"/>
              <a:t>J.	Develop IT /M&amp;V system</a:t>
            </a:r>
          </a:p>
          <a:p>
            <a:pPr lvl="2"/>
            <a:r>
              <a:rPr lang="en-US" sz="1800" dirty="0" smtClean="0"/>
              <a:t>Integrated system for participant tracking from first call to final inspection to results reporting</a:t>
            </a:r>
          </a:p>
          <a:p>
            <a:pPr lvl="2"/>
            <a:r>
              <a:rPr lang="en-US" sz="1800" dirty="0" smtClean="0"/>
              <a:t>Develop reports for funders (jobs, savings, pipeline forecasts, etc.) and for internal planning (customer service and production efficiency metrics)</a:t>
            </a:r>
            <a:br>
              <a:rPr lang="en-US" sz="1800" dirty="0" smtClean="0"/>
            </a:br>
            <a:endParaRPr lang="en-US" sz="1800" dirty="0" smtClean="0"/>
          </a:p>
          <a:p>
            <a:endParaRPr lang="en-US" dirty="0" smtClean="0"/>
          </a:p>
        </p:txBody>
      </p:sp>
      <p:sp>
        <p:nvSpPr>
          <p:cNvPr id="49154" name="Title 2"/>
          <p:cNvSpPr>
            <a:spLocks noGrp="1"/>
          </p:cNvSpPr>
          <p:nvPr>
            <p:ph type="title"/>
          </p:nvPr>
        </p:nvSpPr>
        <p:spPr/>
        <p:txBody>
          <a:bodyPr/>
          <a:lstStyle/>
          <a:p>
            <a:r>
              <a:rPr lang="en-US" smtClean="0"/>
              <a:t>Plan – Develop Effective Program Design - 6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1"/>
          <p:cNvSpPr>
            <a:spLocks noGrp="1"/>
          </p:cNvSpPr>
          <p:nvPr>
            <p:ph idx="1"/>
          </p:nvPr>
        </p:nvSpPr>
        <p:spPr/>
        <p:txBody>
          <a:bodyPr/>
          <a:lstStyle/>
          <a:p>
            <a:r>
              <a:rPr lang="en-US" dirty="0" smtClean="0"/>
              <a:t>Be fully ready for business before opening the doors</a:t>
            </a:r>
          </a:p>
          <a:p>
            <a:pPr lvl="1"/>
            <a:r>
              <a:rPr lang="en-US" dirty="0" smtClean="0"/>
              <a:t>Starting the program before everything is in place will cause irreparable damage to program and future prospects</a:t>
            </a:r>
          </a:p>
          <a:p>
            <a:pPr lvl="1"/>
            <a:r>
              <a:rPr lang="en-US" dirty="0" smtClean="0"/>
              <a:t>Consider focused pilot with clear boundaries</a:t>
            </a:r>
          </a:p>
          <a:p>
            <a:pPr lvl="1"/>
            <a:r>
              <a:rPr lang="en-US" dirty="0" smtClean="0"/>
              <a:t>Only grow after all homework is complete</a:t>
            </a:r>
          </a:p>
          <a:p>
            <a:pPr lvl="1">
              <a:buFont typeface="Arial" charset="0"/>
              <a:buNone/>
            </a:pPr>
            <a:endParaRPr lang="en-US" dirty="0" smtClean="0"/>
          </a:p>
          <a:p>
            <a:r>
              <a:rPr lang="en-US" dirty="0" smtClean="0"/>
              <a:t>Use launch as an opportunity to creat</a:t>
            </a:r>
            <a:r>
              <a:rPr lang="en-US" dirty="0" smtClean="0"/>
              <a:t>e a “buzz”</a:t>
            </a:r>
          </a:p>
          <a:p>
            <a:endParaRPr lang="en-US" dirty="0" smtClean="0"/>
          </a:p>
          <a:p>
            <a:r>
              <a:rPr lang="en-US" dirty="0" smtClean="0"/>
              <a:t>Focus </a:t>
            </a:r>
            <a:r>
              <a:rPr lang="en-US" dirty="0" smtClean="0"/>
              <a:t>on reducing hassles </a:t>
            </a:r>
          </a:p>
          <a:p>
            <a:endParaRPr lang="en-US" dirty="0" smtClean="0"/>
          </a:p>
          <a:p>
            <a:r>
              <a:rPr lang="en-US" dirty="0" smtClean="0"/>
              <a:t>Focus on the highest savings opportunities</a:t>
            </a:r>
          </a:p>
          <a:p>
            <a:endParaRPr lang="en-US" dirty="0" smtClean="0"/>
          </a:p>
        </p:txBody>
      </p:sp>
      <p:sp>
        <p:nvSpPr>
          <p:cNvPr id="50178" name="Title 2"/>
          <p:cNvSpPr>
            <a:spLocks noGrp="1"/>
          </p:cNvSpPr>
          <p:nvPr>
            <p:ph type="title"/>
          </p:nvPr>
        </p:nvSpPr>
        <p:spPr/>
        <p:txBody>
          <a:bodyPr/>
          <a:lstStyle/>
          <a:p>
            <a:r>
              <a:rPr lang="en-US" smtClean="0"/>
              <a:t>Implement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pPr eaLnBrk="1" hangingPunct="1"/>
            <a:r>
              <a:rPr lang="en-US" sz="2400" smtClean="0"/>
              <a:t>How Can TAP Help You?</a:t>
            </a:r>
            <a:endParaRPr lang="en-US" smtClean="0"/>
          </a:p>
        </p:txBody>
      </p:sp>
      <p:sp>
        <p:nvSpPr>
          <p:cNvPr id="16386" name="Text Box 6"/>
          <p:cNvSpPr txBox="1">
            <a:spLocks noChangeArrowheads="1"/>
          </p:cNvSpPr>
          <p:nvPr/>
        </p:nvSpPr>
        <p:spPr bwMode="auto">
          <a:xfrm>
            <a:off x="582613" y="1711325"/>
            <a:ext cx="3835400" cy="3832225"/>
          </a:xfrm>
          <a:prstGeom prst="rect">
            <a:avLst/>
          </a:prstGeom>
          <a:noFill/>
          <a:ln w="9525">
            <a:noFill/>
            <a:miter lim="800000"/>
            <a:headEnd/>
            <a:tailEnd/>
          </a:ln>
        </p:spPr>
        <p:txBody>
          <a:bodyPr>
            <a:spAutoFit/>
          </a:bodyPr>
          <a:lstStyle/>
          <a:p>
            <a:pPr marL="225425" indent="-225425"/>
            <a:r>
              <a:rPr lang="en-US" sz="2800"/>
              <a:t>TAP offers:</a:t>
            </a:r>
          </a:p>
          <a:p>
            <a:pPr marL="225425" indent="-225425"/>
            <a:endParaRPr lang="en-US" sz="2000"/>
          </a:p>
          <a:p>
            <a:pPr marL="225425" indent="-225425">
              <a:spcBef>
                <a:spcPts val="600"/>
              </a:spcBef>
              <a:spcAft>
                <a:spcPts val="600"/>
              </a:spcAft>
              <a:buFont typeface="Arial" charset="0"/>
              <a:buChar char="•"/>
            </a:pPr>
            <a:r>
              <a:rPr lang="en-US" sz="2000"/>
              <a:t>One-on-one assistance </a:t>
            </a:r>
          </a:p>
          <a:p>
            <a:pPr marL="225425" indent="-225425">
              <a:buFont typeface="Arial" charset="0"/>
              <a:buChar char="•"/>
            </a:pPr>
            <a:r>
              <a:rPr lang="en-US" sz="2000"/>
              <a:t>Extensive online resource library, including: </a:t>
            </a:r>
          </a:p>
          <a:p>
            <a:pPr marL="742950" lvl="1" indent="-285750">
              <a:buFont typeface="Wingdings" pitchFamily="2" charset="2"/>
              <a:buChar char="Ø"/>
            </a:pPr>
            <a:r>
              <a:rPr lang="en-US" sz="2000"/>
              <a:t>Webinars</a:t>
            </a:r>
          </a:p>
          <a:p>
            <a:pPr marL="742950" lvl="1" indent="-285750">
              <a:buFont typeface="Wingdings" pitchFamily="2" charset="2"/>
              <a:buChar char="Ø"/>
            </a:pPr>
            <a:r>
              <a:rPr lang="en-US" sz="2000"/>
              <a:t>Events calendar</a:t>
            </a:r>
          </a:p>
          <a:p>
            <a:pPr marL="742950" lvl="1" indent="-285750">
              <a:buFont typeface="Wingdings" pitchFamily="2" charset="2"/>
              <a:buChar char="Ø"/>
            </a:pPr>
            <a:r>
              <a:rPr lang="en-US" sz="2000"/>
              <a:t>TAP Blog</a:t>
            </a:r>
          </a:p>
          <a:p>
            <a:pPr marL="742950" lvl="1" indent="-285750">
              <a:buFont typeface="Wingdings" pitchFamily="2" charset="2"/>
              <a:buChar char="Ø"/>
            </a:pPr>
            <a:r>
              <a:rPr lang="en-US" sz="2000"/>
              <a:t>Best practices and project resources</a:t>
            </a:r>
          </a:p>
          <a:p>
            <a:pPr marL="225425" indent="-225425">
              <a:spcBef>
                <a:spcPts val="600"/>
              </a:spcBef>
              <a:spcAft>
                <a:spcPts val="600"/>
              </a:spcAft>
              <a:buFont typeface="Arial" charset="0"/>
              <a:buChar char="•"/>
            </a:pPr>
            <a:r>
              <a:rPr lang="en-US" sz="2000"/>
              <a:t>Facilitation of peer exchange</a:t>
            </a:r>
          </a:p>
        </p:txBody>
      </p:sp>
      <p:sp>
        <p:nvSpPr>
          <p:cNvPr id="16387" name="Text Box 6"/>
          <p:cNvSpPr txBox="1">
            <a:spLocks noChangeArrowheads="1"/>
          </p:cNvSpPr>
          <p:nvPr/>
        </p:nvSpPr>
        <p:spPr bwMode="auto">
          <a:xfrm>
            <a:off x="4927600" y="1682750"/>
            <a:ext cx="3571875" cy="3986213"/>
          </a:xfrm>
          <a:prstGeom prst="rect">
            <a:avLst/>
          </a:prstGeom>
          <a:noFill/>
          <a:ln w="9525">
            <a:noFill/>
            <a:miter lim="800000"/>
            <a:headEnd/>
            <a:tailEnd/>
          </a:ln>
        </p:spPr>
        <p:txBody>
          <a:bodyPr>
            <a:spAutoFit/>
          </a:bodyPr>
          <a:lstStyle/>
          <a:p>
            <a:pPr marL="225425" indent="-225425">
              <a:buFont typeface="Arial" charset="0"/>
              <a:buNone/>
            </a:pPr>
            <a:r>
              <a:rPr lang="en-US" sz="2800"/>
              <a:t>On topics including:</a:t>
            </a:r>
          </a:p>
          <a:p>
            <a:pPr marL="225425" indent="-225425">
              <a:buFont typeface="Arial" charset="0"/>
              <a:buNone/>
            </a:pPr>
            <a:endParaRPr lang="en-US" sz="2000"/>
          </a:p>
          <a:p>
            <a:pPr marL="225425" indent="-225425">
              <a:spcBef>
                <a:spcPts val="400"/>
              </a:spcBef>
              <a:buFontTx/>
              <a:buChar char="•"/>
            </a:pPr>
            <a:r>
              <a:rPr lang="en-US" sz="2000"/>
              <a:t>State and local capacity building</a:t>
            </a:r>
            <a:endParaRPr lang="en-US" sz="2200"/>
          </a:p>
          <a:p>
            <a:pPr marL="225425" indent="-225425">
              <a:spcBef>
                <a:spcPts val="400"/>
              </a:spcBef>
              <a:buFontTx/>
              <a:buChar char="•"/>
            </a:pPr>
            <a:r>
              <a:rPr lang="en-US" sz="2000"/>
              <a:t>Energy efficiency and renewable energy technologies</a:t>
            </a:r>
          </a:p>
          <a:p>
            <a:pPr marL="225425" indent="-225425">
              <a:spcBef>
                <a:spcPts val="400"/>
              </a:spcBef>
              <a:buFontTx/>
              <a:buChar char="•"/>
            </a:pPr>
            <a:r>
              <a:rPr lang="en-US" sz="2000"/>
              <a:t>Program design and implementation</a:t>
            </a:r>
          </a:p>
          <a:p>
            <a:pPr marL="225425" indent="-225425">
              <a:spcBef>
                <a:spcPts val="400"/>
              </a:spcBef>
              <a:buFontTx/>
              <a:buChar char="•"/>
            </a:pPr>
            <a:r>
              <a:rPr lang="en-US" sz="2000"/>
              <a:t>Financing</a:t>
            </a:r>
          </a:p>
          <a:p>
            <a:pPr marL="225425" indent="-225425">
              <a:spcBef>
                <a:spcPts val="400"/>
              </a:spcBef>
              <a:buFontTx/>
              <a:buChar char="•"/>
            </a:pPr>
            <a:r>
              <a:rPr lang="en-US" sz="2000"/>
              <a:t>Performance contracting</a:t>
            </a:r>
          </a:p>
        </p:txBody>
      </p:sp>
      <p:sp>
        <p:nvSpPr>
          <p:cNvPr id="16388" name="Line 6"/>
          <p:cNvSpPr>
            <a:spLocks noChangeShapeType="1"/>
          </p:cNvSpPr>
          <p:nvPr/>
        </p:nvSpPr>
        <p:spPr bwMode="auto">
          <a:xfrm flipH="1">
            <a:off x="4560888" y="1412875"/>
            <a:ext cx="11112" cy="483235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421574" y="1329418"/>
            <a:ext cx="8229600" cy="4876800"/>
          </a:xfrm>
        </p:spPr>
        <p:txBody>
          <a:bodyPr/>
          <a:lstStyle/>
          <a:p>
            <a:r>
              <a:rPr lang="en-US" dirty="0" smtClean="0"/>
              <a:t>Improve systems &amp; efficiencies while minimizing transaction times and costs</a:t>
            </a:r>
          </a:p>
          <a:p>
            <a:endParaRPr lang="en-US" dirty="0" smtClean="0"/>
          </a:p>
          <a:p>
            <a:r>
              <a:rPr lang="en-US" dirty="0" smtClean="0"/>
              <a:t>Support M&amp;V system through IT services</a:t>
            </a:r>
          </a:p>
          <a:p>
            <a:pPr>
              <a:buNone/>
            </a:pPr>
            <a:endParaRPr lang="en-US" dirty="0" smtClean="0"/>
          </a:p>
          <a:p>
            <a:r>
              <a:rPr lang="en-US" dirty="0" smtClean="0"/>
              <a:t>Identify and carry out research and development projects to address new technologies, processes and opportunities</a:t>
            </a:r>
          </a:p>
          <a:p>
            <a:endParaRPr lang="en-US" dirty="0" smtClean="0"/>
          </a:p>
          <a:p>
            <a:r>
              <a:rPr lang="en-US" dirty="0" smtClean="0"/>
              <a:t>Continuous contractor training and support</a:t>
            </a:r>
          </a:p>
          <a:p>
            <a:pPr lvl="1"/>
            <a:r>
              <a:rPr lang="en-US" dirty="0" smtClean="0"/>
              <a:t>Train and certify new contractors to meet growing demand</a:t>
            </a:r>
          </a:p>
          <a:p>
            <a:pPr lvl="1"/>
            <a:r>
              <a:rPr lang="en-US" dirty="0" smtClean="0"/>
              <a:t>Ensure that existing contractors are supported as leaders</a:t>
            </a:r>
          </a:p>
          <a:p>
            <a:endParaRPr lang="en-US" dirty="0" smtClean="0"/>
          </a:p>
        </p:txBody>
      </p:sp>
      <p:sp>
        <p:nvSpPr>
          <p:cNvPr id="51202" name="Title 2"/>
          <p:cNvSpPr>
            <a:spLocks noGrp="1"/>
          </p:cNvSpPr>
          <p:nvPr>
            <p:ph type="title"/>
          </p:nvPr>
        </p:nvSpPr>
        <p:spPr/>
        <p:txBody>
          <a:bodyPr/>
          <a:lstStyle/>
          <a:p>
            <a:r>
              <a:rPr lang="en-US" smtClean="0"/>
              <a:t>Implement – con’t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p:txBody>
          <a:bodyPr/>
          <a:lstStyle/>
          <a:p>
            <a:r>
              <a:rPr lang="en-US" smtClean="0"/>
              <a:t>Determine who is responsible for evaluation</a:t>
            </a:r>
          </a:p>
          <a:p>
            <a:pPr lvl="1"/>
            <a:r>
              <a:rPr lang="en-US" smtClean="0"/>
              <a:t>Independent third party or program administrator</a:t>
            </a:r>
          </a:p>
          <a:p>
            <a:r>
              <a:rPr lang="en-US" smtClean="0"/>
              <a:t>Develop evaluation schedule</a:t>
            </a:r>
          </a:p>
          <a:p>
            <a:r>
              <a:rPr lang="en-US" smtClean="0"/>
              <a:t>Develop savings verification process</a:t>
            </a:r>
          </a:p>
          <a:p>
            <a:r>
              <a:rPr lang="en-US" smtClean="0"/>
              <a:t>Develop savings algorithms</a:t>
            </a:r>
          </a:p>
          <a:p>
            <a:r>
              <a:rPr lang="en-US" smtClean="0"/>
              <a:t>Select evaluation contractors</a:t>
            </a:r>
          </a:p>
          <a:p>
            <a:pPr lvl="1"/>
            <a:r>
              <a:rPr lang="en-US" smtClean="0"/>
              <a:t>Develop and implement RFP</a:t>
            </a:r>
          </a:p>
          <a:p>
            <a:r>
              <a:rPr lang="en-US" smtClean="0"/>
              <a:t>Ensure feed-back loops back through annual program design process</a:t>
            </a:r>
          </a:p>
          <a:p>
            <a:r>
              <a:rPr lang="en-US" smtClean="0"/>
              <a:t>Improve and grow!</a:t>
            </a:r>
          </a:p>
          <a:p>
            <a:endParaRPr lang="en-US" smtClean="0"/>
          </a:p>
        </p:txBody>
      </p:sp>
      <p:sp>
        <p:nvSpPr>
          <p:cNvPr id="52226" name="Title 2"/>
          <p:cNvSpPr>
            <a:spLocks noGrp="1"/>
          </p:cNvSpPr>
          <p:nvPr>
            <p:ph type="title"/>
          </p:nvPr>
        </p:nvSpPr>
        <p:spPr/>
        <p:txBody>
          <a:bodyPr/>
          <a:lstStyle/>
          <a:p>
            <a:r>
              <a:rPr lang="en-US" smtClean="0"/>
              <a:t>Evaluate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Effective retrofit programs:</a:t>
            </a:r>
          </a:p>
          <a:p>
            <a:pPr lvl="1"/>
            <a:r>
              <a:rPr lang="en-US" dirty="0" smtClean="0"/>
              <a:t>Long Island Power Authority’s Home Performance Direct/Home Performance with ENERGY STAR </a:t>
            </a:r>
            <a:r>
              <a:rPr lang="en-US" dirty="0" smtClean="0"/>
              <a:t>Program (National Grid)</a:t>
            </a:r>
          </a:p>
          <a:p>
            <a:pPr lvl="1"/>
            <a:r>
              <a:rPr lang="en-US" dirty="0" smtClean="0"/>
              <a:t>Austin Energy</a:t>
            </a:r>
            <a:endParaRPr lang="en-US" dirty="0" smtClean="0"/>
          </a:p>
          <a:p>
            <a:pPr lvl="1"/>
            <a:r>
              <a:rPr lang="en-US" dirty="0" smtClean="0"/>
              <a:t>New Jersey </a:t>
            </a:r>
            <a:r>
              <a:rPr lang="en-US" dirty="0" smtClean="0"/>
              <a:t>Clean Energy Program</a:t>
            </a:r>
            <a:endParaRPr lang="en-US" dirty="0" smtClean="0"/>
          </a:p>
          <a:p>
            <a:pPr lvl="1"/>
            <a:r>
              <a:rPr lang="en-US" dirty="0" smtClean="0"/>
              <a:t>Efficiency Vermont’s Home Performance with ENERGY STAR service</a:t>
            </a:r>
          </a:p>
          <a:p>
            <a:pPr lvl="1"/>
            <a:r>
              <a:rPr lang="en-US" dirty="0" smtClean="0"/>
              <a:t>Energy Trust of Oregon’s Home Performance with ENERGY STAR Program</a:t>
            </a:r>
          </a:p>
          <a:p>
            <a:pPr lvl="1"/>
            <a:r>
              <a:rPr lang="en-US" dirty="0" smtClean="0"/>
              <a:t>New </a:t>
            </a:r>
            <a:r>
              <a:rPr lang="en-US" dirty="0" smtClean="0"/>
              <a:t>York State Energy Research and Development </a:t>
            </a:r>
            <a:r>
              <a:rPr lang="en-US" dirty="0" smtClean="0"/>
              <a:t>Authority</a:t>
            </a:r>
          </a:p>
          <a:p>
            <a:pPr lvl="1"/>
            <a:r>
              <a:rPr lang="en-US" dirty="0" smtClean="0"/>
              <a:t>Wisconsin Focus on </a:t>
            </a:r>
            <a:r>
              <a:rPr lang="en-US" dirty="0" smtClean="0"/>
              <a:t>Energy</a:t>
            </a:r>
            <a:endParaRPr lang="en-US" dirty="0" smtClean="0"/>
          </a:p>
          <a:p>
            <a:pPr lvl="1"/>
            <a:r>
              <a:rPr lang="en-US" dirty="0" smtClean="0"/>
              <a:t>EPA Home Performance with ENERGY STAR Programs:</a:t>
            </a:r>
          </a:p>
          <a:p>
            <a:pPr lvl="2"/>
            <a:r>
              <a:rPr lang="en-US" dirty="0" smtClean="0"/>
              <a:t>http://www.energystar.gov/index.cfm?c=home_improvement.hm_improvement_hpwes_partners</a:t>
            </a:r>
          </a:p>
          <a:p>
            <a:pPr lvl="1"/>
            <a:endParaRPr lang="en-US" dirty="0"/>
          </a:p>
        </p:txBody>
      </p:sp>
      <p:sp>
        <p:nvSpPr>
          <p:cNvPr id="3" name="Title 2"/>
          <p:cNvSpPr>
            <a:spLocks noGrp="1"/>
          </p:cNvSpPr>
          <p:nvPr>
            <p:ph type="title"/>
          </p:nvPr>
        </p:nvSpPr>
        <p:spPr/>
        <p:txBody>
          <a:bodyPr/>
          <a:lstStyle/>
          <a:p>
            <a:r>
              <a:rPr lang="en-US" dirty="0" smtClean="0"/>
              <a:t>Case Studies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Related Resources</a:t>
            </a:r>
          </a:p>
        </p:txBody>
      </p:sp>
      <p:sp>
        <p:nvSpPr>
          <p:cNvPr id="16387" name="Content Placeholder 2"/>
          <p:cNvSpPr>
            <a:spLocks noGrp="1"/>
          </p:cNvSpPr>
          <p:nvPr>
            <p:ph idx="1"/>
          </p:nvPr>
        </p:nvSpPr>
        <p:spPr/>
        <p:txBody>
          <a:bodyPr/>
          <a:lstStyle/>
          <a:p>
            <a:r>
              <a:rPr lang="en-US" dirty="0" smtClean="0"/>
              <a:t>EPA Home Performance with ENERGY STAR:</a:t>
            </a:r>
          </a:p>
          <a:p>
            <a:pPr lvl="1"/>
            <a:r>
              <a:rPr lang="en-US" dirty="0" smtClean="0"/>
              <a:t>http://www.energystar.gov/index.cfm?fuseaction=hpwes_profiles.showSplash</a:t>
            </a:r>
          </a:p>
          <a:p>
            <a:r>
              <a:rPr lang="en-US" dirty="0" smtClean="0"/>
              <a:t>ACEEE Summer Study on Energy Efficiency in Buildings Proceedings</a:t>
            </a:r>
          </a:p>
          <a:p>
            <a:pPr lvl="1"/>
            <a:r>
              <a:rPr lang="en-US" sz="1600" dirty="0" smtClean="0"/>
              <a:t>2010: “Retrofit Program Delivery Models for Home Performance with ENERGY STAR: The Climate to Retrofit Is Now”, Patricia </a:t>
            </a:r>
            <a:r>
              <a:rPr lang="en-US" sz="1600" dirty="0" err="1" smtClean="0"/>
              <a:t>Plympton</a:t>
            </a:r>
            <a:endParaRPr lang="en-US" sz="1600" dirty="0" smtClean="0"/>
          </a:p>
          <a:p>
            <a:r>
              <a:rPr lang="en-US" dirty="0" smtClean="0"/>
              <a:t>Driving Demand Paper</a:t>
            </a:r>
          </a:p>
          <a:p>
            <a:pPr lvl="1"/>
            <a:r>
              <a:rPr lang="en-US" dirty="0" smtClean="0"/>
              <a:t>LBNL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a:xfrm>
            <a:off x="177800" y="0"/>
            <a:ext cx="6294438" cy="901700"/>
          </a:xfrm>
        </p:spPr>
        <p:txBody>
          <a:bodyPr/>
          <a:lstStyle/>
          <a:p>
            <a:pPr eaLnBrk="1" hangingPunct="1"/>
            <a:r>
              <a:rPr lang="en-US" smtClean="0"/>
              <a:t>Accessing TAP Resources</a:t>
            </a:r>
          </a:p>
        </p:txBody>
      </p:sp>
      <p:sp>
        <p:nvSpPr>
          <p:cNvPr id="56322" name="Text Box 3"/>
          <p:cNvSpPr txBox="1">
            <a:spLocks noChangeArrowheads="1"/>
          </p:cNvSpPr>
          <p:nvPr/>
        </p:nvSpPr>
        <p:spPr bwMode="auto">
          <a:xfrm>
            <a:off x="2136775" y="5153025"/>
            <a:ext cx="4406900" cy="1477963"/>
          </a:xfrm>
          <a:prstGeom prst="rect">
            <a:avLst/>
          </a:prstGeom>
          <a:noFill/>
          <a:ln w="9525">
            <a:noFill/>
            <a:miter lim="800000"/>
            <a:headEnd/>
            <a:tailEnd/>
          </a:ln>
        </p:spPr>
        <p:txBody>
          <a:bodyPr>
            <a:spAutoFit/>
          </a:bodyPr>
          <a:lstStyle/>
          <a:p>
            <a:pPr marL="228600" indent="-228600" algn="ctr">
              <a:spcAft>
                <a:spcPts val="1200"/>
              </a:spcAft>
            </a:pPr>
            <a:r>
              <a:rPr lang="en-US" sz="2000"/>
              <a:t>3) Ask questions via our call center at 1-877-337-3827 or email us at </a:t>
            </a:r>
            <a:r>
              <a:rPr lang="en-US" sz="2000">
                <a:hlinkClick r:id="rId3"/>
              </a:rPr>
              <a:t>solutioncenter@ee.doe.gov</a:t>
            </a:r>
            <a:r>
              <a:rPr lang="en-US" sz="2000"/>
              <a:t> </a:t>
            </a:r>
          </a:p>
          <a:p>
            <a:pPr marL="228600" indent="-228600">
              <a:buFontTx/>
              <a:buChar char="•"/>
            </a:pPr>
            <a:endParaRPr lang="en-US" sz="2000"/>
          </a:p>
        </p:txBody>
      </p:sp>
      <p:sp>
        <p:nvSpPr>
          <p:cNvPr id="56323" name="Rectangle 2"/>
          <p:cNvSpPr>
            <a:spLocks noChangeArrowheads="1"/>
          </p:cNvSpPr>
          <p:nvPr/>
        </p:nvSpPr>
        <p:spPr bwMode="auto">
          <a:xfrm>
            <a:off x="1274763" y="1147763"/>
            <a:ext cx="6450012" cy="523875"/>
          </a:xfrm>
          <a:prstGeom prst="rect">
            <a:avLst/>
          </a:prstGeom>
          <a:noFill/>
          <a:ln w="9525">
            <a:noFill/>
            <a:miter lim="800000"/>
            <a:headEnd/>
            <a:tailEnd/>
          </a:ln>
        </p:spPr>
        <p:txBody>
          <a:bodyPr>
            <a:spAutoFit/>
          </a:bodyPr>
          <a:lstStyle/>
          <a:p>
            <a:pPr algn="ctr">
              <a:buFont typeface="Arial" charset="0"/>
              <a:buNone/>
            </a:pPr>
            <a:r>
              <a:rPr lang="en-US" sz="2800"/>
              <a:t>We encourage you to:</a:t>
            </a:r>
          </a:p>
        </p:txBody>
      </p:sp>
      <p:pic>
        <p:nvPicPr>
          <p:cNvPr id="56324" name="Picture 6"/>
          <p:cNvPicPr>
            <a:picLocks noChangeAspect="1" noChangeArrowheads="1"/>
          </p:cNvPicPr>
          <p:nvPr/>
        </p:nvPicPr>
        <p:blipFill>
          <a:blip r:embed="rId4"/>
          <a:srcRect r="75" b="25218"/>
          <a:stretch>
            <a:fillRect/>
          </a:stretch>
        </p:blipFill>
        <p:spPr bwMode="auto">
          <a:xfrm>
            <a:off x="4941888" y="2647950"/>
            <a:ext cx="3752850" cy="2244725"/>
          </a:xfrm>
          <a:prstGeom prst="rect">
            <a:avLst/>
          </a:prstGeom>
          <a:noFill/>
          <a:ln w="9525">
            <a:solidFill>
              <a:srgbClr val="000000"/>
            </a:solidFill>
            <a:miter lim="800000"/>
            <a:headEnd/>
            <a:tailEnd/>
          </a:ln>
        </p:spPr>
      </p:pic>
      <p:pic>
        <p:nvPicPr>
          <p:cNvPr id="56325" name="Picture 5"/>
          <p:cNvPicPr>
            <a:picLocks noChangeAspect="1" noChangeArrowheads="1"/>
          </p:cNvPicPr>
          <p:nvPr/>
        </p:nvPicPr>
        <p:blipFill>
          <a:blip r:embed="rId5"/>
          <a:srcRect t="21750" r="2251" b="6500"/>
          <a:stretch>
            <a:fillRect/>
          </a:stretch>
        </p:blipFill>
        <p:spPr bwMode="auto">
          <a:xfrm>
            <a:off x="346075" y="2636838"/>
            <a:ext cx="4014788" cy="2255837"/>
          </a:xfrm>
          <a:prstGeom prst="rect">
            <a:avLst/>
          </a:prstGeom>
          <a:noFill/>
          <a:ln w="9525">
            <a:solidFill>
              <a:schemeClr val="tx1"/>
            </a:solidFill>
            <a:miter lim="800000"/>
            <a:headEnd/>
            <a:tailEnd/>
          </a:ln>
        </p:spPr>
      </p:pic>
      <p:sp>
        <p:nvSpPr>
          <p:cNvPr id="56326" name="Rectangle 6"/>
          <p:cNvSpPr>
            <a:spLocks noChangeArrowheads="1"/>
          </p:cNvSpPr>
          <p:nvPr/>
        </p:nvSpPr>
        <p:spPr bwMode="auto">
          <a:xfrm>
            <a:off x="403225" y="1858963"/>
            <a:ext cx="3824288" cy="708025"/>
          </a:xfrm>
          <a:prstGeom prst="rect">
            <a:avLst/>
          </a:prstGeom>
          <a:noFill/>
          <a:ln w="9525">
            <a:noFill/>
            <a:miter lim="800000"/>
            <a:headEnd/>
            <a:tailEnd/>
          </a:ln>
        </p:spPr>
        <p:txBody>
          <a:bodyPr>
            <a:spAutoFit/>
          </a:bodyPr>
          <a:lstStyle/>
          <a:p>
            <a:pPr marL="228600" indent="-228600" algn="ctr">
              <a:spcAft>
                <a:spcPts val="1200"/>
              </a:spcAft>
            </a:pPr>
            <a:r>
              <a:rPr lang="en-US" sz="2000"/>
              <a:t>1) Explore our online resources via the </a:t>
            </a:r>
            <a:r>
              <a:rPr lang="en-US" sz="2000">
                <a:hlinkClick r:id="rId6"/>
              </a:rPr>
              <a:t>Solution Center</a:t>
            </a:r>
            <a:endParaRPr lang="en-US" sz="2000"/>
          </a:p>
        </p:txBody>
      </p:sp>
      <p:sp>
        <p:nvSpPr>
          <p:cNvPr id="56327" name="Rectangle 7"/>
          <p:cNvSpPr>
            <a:spLocks noChangeArrowheads="1"/>
          </p:cNvSpPr>
          <p:nvPr/>
        </p:nvSpPr>
        <p:spPr bwMode="auto">
          <a:xfrm>
            <a:off x="4845050" y="1893888"/>
            <a:ext cx="3798888" cy="708025"/>
          </a:xfrm>
          <a:prstGeom prst="rect">
            <a:avLst/>
          </a:prstGeom>
          <a:noFill/>
          <a:ln w="9525">
            <a:noFill/>
            <a:miter lim="800000"/>
            <a:headEnd/>
            <a:tailEnd/>
          </a:ln>
        </p:spPr>
        <p:txBody>
          <a:bodyPr>
            <a:spAutoFit/>
          </a:bodyPr>
          <a:lstStyle/>
          <a:p>
            <a:pPr marL="228600" indent="-228600" algn="ctr">
              <a:spcAft>
                <a:spcPts val="1200"/>
              </a:spcAft>
            </a:pPr>
            <a:r>
              <a:rPr lang="en-US" sz="2000"/>
              <a:t>2) Submit a request via the </a:t>
            </a:r>
            <a:r>
              <a:rPr lang="en-US" sz="2000">
                <a:hlinkClick r:id="rId7"/>
              </a:rPr>
              <a:t>Technical Assistance Center</a:t>
            </a:r>
            <a:endParaRPr lang="en-US"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6"/>
          <p:cNvSpPr>
            <a:spLocks noGrp="1"/>
          </p:cNvSpPr>
          <p:nvPr>
            <p:ph sz="half" idx="1"/>
          </p:nvPr>
        </p:nvSpPr>
        <p:spPr>
          <a:xfrm>
            <a:off x="457200" y="1590675"/>
            <a:ext cx="4233863" cy="4876800"/>
          </a:xfrm>
        </p:spPr>
        <p:txBody>
          <a:bodyPr/>
          <a:lstStyle/>
          <a:p>
            <a:pPr>
              <a:buFont typeface="Arial" charset="0"/>
              <a:buNone/>
            </a:pPr>
            <a:r>
              <a:rPr lang="en-US" sz="1050" dirty="0" smtClean="0"/>
              <a:t>Title: </a:t>
            </a:r>
            <a:r>
              <a:rPr lang="en-US" sz="1050" b="1" dirty="0" smtClean="0"/>
              <a:t>Residential Building Audits and Retrofits</a:t>
            </a:r>
            <a:endParaRPr lang="en-US" sz="1050" dirty="0" smtClean="0"/>
          </a:p>
          <a:p>
            <a:pPr>
              <a:buFont typeface="Arial" charset="0"/>
              <a:buNone/>
            </a:pPr>
            <a:r>
              <a:rPr lang="en-US" sz="1050" dirty="0" smtClean="0"/>
              <a:t>Host: Casey Murphy, ICF International</a:t>
            </a:r>
          </a:p>
          <a:p>
            <a:pPr>
              <a:buFont typeface="Arial" charset="0"/>
              <a:buNone/>
            </a:pPr>
            <a:r>
              <a:rPr lang="en-US" sz="1050" dirty="0" smtClean="0"/>
              <a:t>Date: September 1, 2010</a:t>
            </a:r>
          </a:p>
          <a:p>
            <a:pPr>
              <a:buFont typeface="Arial" charset="0"/>
              <a:buNone/>
            </a:pPr>
            <a:r>
              <a:rPr lang="en-US" sz="1050" dirty="0" smtClean="0"/>
              <a:t>Time: 1:00 – 2:00 EDT</a:t>
            </a:r>
          </a:p>
          <a:p>
            <a:pPr>
              <a:buFont typeface="Arial" charset="0"/>
              <a:buNone/>
            </a:pPr>
            <a:r>
              <a:rPr lang="en-US" sz="1050" dirty="0" smtClean="0"/>
              <a:t> </a:t>
            </a:r>
          </a:p>
          <a:p>
            <a:pPr>
              <a:buFont typeface="Arial" charset="0"/>
              <a:buNone/>
            </a:pPr>
            <a:r>
              <a:rPr lang="en-US" sz="1050" dirty="0" smtClean="0"/>
              <a:t>Title: </a:t>
            </a:r>
            <a:r>
              <a:rPr lang="en-US" sz="1050" b="1" dirty="0" smtClean="0"/>
              <a:t>Low-to-No Cost Strategy for Energy Efficiency in Public Buildings</a:t>
            </a:r>
            <a:endParaRPr lang="en-US" sz="1050" dirty="0" smtClean="0"/>
          </a:p>
          <a:p>
            <a:pPr>
              <a:buFont typeface="Arial" charset="0"/>
              <a:buNone/>
            </a:pPr>
            <a:r>
              <a:rPr lang="en-US" sz="1050" dirty="0" smtClean="0"/>
              <a:t>Host: Carolyn Sarno, Northeast Energy Efficiency Partnerships</a:t>
            </a:r>
          </a:p>
          <a:p>
            <a:pPr>
              <a:buFont typeface="Arial" charset="0"/>
              <a:buNone/>
            </a:pPr>
            <a:r>
              <a:rPr lang="en-US" sz="1050" dirty="0" smtClean="0"/>
              <a:t>Date: September 14, 2010</a:t>
            </a:r>
          </a:p>
          <a:p>
            <a:pPr>
              <a:buFont typeface="Arial" charset="0"/>
              <a:buNone/>
            </a:pPr>
            <a:r>
              <a:rPr lang="en-US" sz="1050" dirty="0" smtClean="0"/>
              <a:t>Time: 2:00 – 3:00 EDT</a:t>
            </a:r>
          </a:p>
          <a:p>
            <a:pPr>
              <a:buFont typeface="Arial" charset="0"/>
              <a:buNone/>
            </a:pPr>
            <a:r>
              <a:rPr lang="en-US" sz="1050" dirty="0" smtClean="0"/>
              <a:t> </a:t>
            </a:r>
          </a:p>
          <a:p>
            <a:pPr>
              <a:buFont typeface="Arial" charset="0"/>
              <a:buNone/>
            </a:pPr>
            <a:r>
              <a:rPr lang="en-US" sz="1050" dirty="0" smtClean="0"/>
              <a:t>Title: </a:t>
            </a:r>
            <a:r>
              <a:rPr lang="en-US" sz="1050" b="1" dirty="0" smtClean="0"/>
              <a:t>Stretch/Reach Codes</a:t>
            </a:r>
            <a:endParaRPr lang="en-US" sz="1050" dirty="0" smtClean="0"/>
          </a:p>
          <a:p>
            <a:pPr>
              <a:buFont typeface="Arial" charset="0"/>
              <a:buNone/>
            </a:pPr>
            <a:r>
              <a:rPr lang="en-US" sz="1050" dirty="0" smtClean="0"/>
              <a:t>Host: Isaac </a:t>
            </a:r>
            <a:r>
              <a:rPr lang="en-US" sz="1050" dirty="0" err="1" smtClean="0"/>
              <a:t>Elnecave</a:t>
            </a:r>
            <a:r>
              <a:rPr lang="en-US" sz="1050" dirty="0" smtClean="0"/>
              <a:t>, Midwest Energy Efficiency Alliance</a:t>
            </a:r>
          </a:p>
          <a:p>
            <a:pPr>
              <a:buFont typeface="Arial" charset="0"/>
              <a:buNone/>
            </a:pPr>
            <a:r>
              <a:rPr lang="en-US" sz="1050" dirty="0" smtClean="0"/>
              <a:t>Date: September 15, 2010</a:t>
            </a:r>
          </a:p>
          <a:p>
            <a:pPr>
              <a:buFont typeface="Arial" charset="0"/>
              <a:buNone/>
            </a:pPr>
            <a:r>
              <a:rPr lang="en-US" sz="1050" dirty="0" smtClean="0"/>
              <a:t>Time: 2:00 – 3:00 EDT</a:t>
            </a:r>
          </a:p>
          <a:p>
            <a:pPr>
              <a:buFont typeface="Arial" charset="0"/>
              <a:buNone/>
            </a:pPr>
            <a:r>
              <a:rPr lang="en-US" sz="1050" dirty="0" smtClean="0"/>
              <a:t> </a:t>
            </a:r>
          </a:p>
          <a:p>
            <a:pPr>
              <a:buFont typeface="Arial" charset="0"/>
              <a:buNone/>
            </a:pPr>
            <a:r>
              <a:rPr lang="en-US" sz="1050" dirty="0" smtClean="0"/>
              <a:t>Title: </a:t>
            </a:r>
            <a:r>
              <a:rPr lang="en-US" sz="1050" b="1" dirty="0" smtClean="0"/>
              <a:t>Loan Loss Reserves: Lessons from the Field</a:t>
            </a:r>
            <a:endParaRPr lang="en-US" sz="1050" dirty="0" smtClean="0"/>
          </a:p>
          <a:p>
            <a:pPr>
              <a:buFont typeface="Arial" charset="0"/>
              <a:buNone/>
            </a:pPr>
            <a:r>
              <a:rPr lang="en-US" sz="1050" dirty="0" smtClean="0"/>
              <a:t>Host: Merrian Fuller, Lawrence Berkley National Laboratory</a:t>
            </a:r>
          </a:p>
          <a:p>
            <a:pPr>
              <a:buFont typeface="Arial" charset="0"/>
              <a:buNone/>
            </a:pPr>
            <a:r>
              <a:rPr lang="en-US" sz="1050" dirty="0" smtClean="0"/>
              <a:t>Date: September 20, 2010</a:t>
            </a:r>
          </a:p>
          <a:p>
            <a:pPr>
              <a:buFont typeface="Arial" charset="0"/>
              <a:buNone/>
            </a:pPr>
            <a:r>
              <a:rPr lang="en-US" sz="1050" dirty="0" smtClean="0"/>
              <a:t>Time: 2:00 – 3:15 EDT </a:t>
            </a:r>
          </a:p>
          <a:p>
            <a:pPr>
              <a:buFont typeface="Arial" charset="0"/>
              <a:buNone/>
            </a:pPr>
            <a:endParaRPr lang="en-US" sz="1100" dirty="0" smtClean="0"/>
          </a:p>
        </p:txBody>
      </p:sp>
      <p:sp>
        <p:nvSpPr>
          <p:cNvPr id="57346" name="Content Placeholder 9"/>
          <p:cNvSpPr>
            <a:spLocks noGrp="1"/>
          </p:cNvSpPr>
          <p:nvPr>
            <p:ph sz="half" idx="2"/>
          </p:nvPr>
        </p:nvSpPr>
        <p:spPr>
          <a:xfrm>
            <a:off x="4648200" y="1031875"/>
            <a:ext cx="4341813" cy="5000790"/>
          </a:xfrm>
        </p:spPr>
        <p:txBody>
          <a:bodyPr/>
          <a:lstStyle/>
          <a:p>
            <a:pPr>
              <a:buFont typeface="Arial" charset="0"/>
              <a:buNone/>
            </a:pPr>
            <a:r>
              <a:rPr lang="en-US" sz="1050" dirty="0" smtClean="0"/>
              <a:t>Title: </a:t>
            </a:r>
            <a:r>
              <a:rPr lang="en-US" sz="1050" b="1" dirty="0" smtClean="0"/>
              <a:t>Taking Advantage of Qualified Energy Conservation Bonds (QECBs)</a:t>
            </a:r>
            <a:endParaRPr lang="en-US" sz="1050" dirty="0" smtClean="0"/>
          </a:p>
          <a:p>
            <a:pPr>
              <a:buFont typeface="Arial" charset="0"/>
              <a:buNone/>
            </a:pPr>
            <a:r>
              <a:rPr lang="en-US" sz="1050" dirty="0" smtClean="0"/>
              <a:t>Host: Mark Zimring, Lawrence Berkley National Laboratory</a:t>
            </a:r>
          </a:p>
          <a:p>
            <a:pPr>
              <a:buFont typeface="Arial" charset="0"/>
              <a:buNone/>
            </a:pPr>
            <a:r>
              <a:rPr lang="en-US" sz="1050" dirty="0" smtClean="0"/>
              <a:t>Date: September 22, 2010</a:t>
            </a:r>
          </a:p>
          <a:p>
            <a:pPr>
              <a:buFont typeface="Arial" charset="0"/>
              <a:buNone/>
            </a:pPr>
            <a:r>
              <a:rPr lang="en-US" sz="1050" dirty="0" smtClean="0"/>
              <a:t>Time: 3:00 – 4:30 EDT</a:t>
            </a:r>
          </a:p>
          <a:p>
            <a:pPr>
              <a:buFont typeface="Arial" charset="0"/>
              <a:buNone/>
            </a:pPr>
            <a:r>
              <a:rPr lang="en-US" sz="1050" dirty="0" smtClean="0"/>
              <a:t> </a:t>
            </a:r>
          </a:p>
          <a:p>
            <a:pPr>
              <a:buFont typeface="Arial" charset="0"/>
              <a:buNone/>
            </a:pPr>
            <a:r>
              <a:rPr lang="en-US" sz="1050" dirty="0" smtClean="0"/>
              <a:t>Title: </a:t>
            </a:r>
            <a:r>
              <a:rPr lang="en-US" sz="1050" b="1" dirty="0" smtClean="0"/>
              <a:t>Energy Saving Performance Contracting (ESPC) Basics</a:t>
            </a:r>
            <a:endParaRPr lang="en-US" sz="1050" dirty="0" smtClean="0"/>
          </a:p>
          <a:p>
            <a:pPr>
              <a:buFont typeface="Arial" charset="0"/>
              <a:buNone/>
            </a:pPr>
            <a:r>
              <a:rPr lang="en-US" sz="1050" dirty="0" smtClean="0"/>
              <a:t>Host: Meg </a:t>
            </a:r>
            <a:r>
              <a:rPr lang="en-US" sz="1050" dirty="0" err="1" smtClean="0"/>
              <a:t>Giuliano</a:t>
            </a:r>
            <a:r>
              <a:rPr lang="en-US" sz="1050" dirty="0" smtClean="0"/>
              <a:t>, ICF International</a:t>
            </a:r>
          </a:p>
          <a:p>
            <a:pPr>
              <a:buFont typeface="Arial" charset="0"/>
              <a:buNone/>
            </a:pPr>
            <a:r>
              <a:rPr lang="en-US" sz="1050" dirty="0" smtClean="0"/>
              <a:t>Date: September 23, 2010</a:t>
            </a:r>
          </a:p>
          <a:p>
            <a:pPr>
              <a:buFont typeface="Arial" charset="0"/>
              <a:buNone/>
            </a:pPr>
            <a:r>
              <a:rPr lang="en-US" sz="1050" dirty="0" smtClean="0"/>
              <a:t>Time: 1:30 – 2:30 EDT</a:t>
            </a:r>
          </a:p>
          <a:p>
            <a:pPr>
              <a:buFont typeface="Arial" charset="0"/>
              <a:buNone/>
            </a:pPr>
            <a:r>
              <a:rPr lang="en-US" sz="1050" dirty="0" smtClean="0"/>
              <a:t> </a:t>
            </a:r>
          </a:p>
          <a:p>
            <a:pPr>
              <a:buFont typeface="Arial" charset="0"/>
              <a:buNone/>
            </a:pPr>
            <a:r>
              <a:rPr lang="en-US" sz="1050" dirty="0" smtClean="0"/>
              <a:t>Title: </a:t>
            </a:r>
            <a:r>
              <a:rPr lang="en-US" sz="1050" b="1" dirty="0" smtClean="0"/>
              <a:t>“Green” Codes and Programs</a:t>
            </a:r>
            <a:endParaRPr lang="en-US" sz="1050" dirty="0" smtClean="0"/>
          </a:p>
          <a:p>
            <a:pPr>
              <a:buFont typeface="Arial" charset="0"/>
              <a:buNone/>
            </a:pPr>
            <a:r>
              <a:rPr lang="en-US" sz="1050" dirty="0" smtClean="0"/>
              <a:t>Host: J.C. Martel, Southwest Energy Efficiency Alliance</a:t>
            </a:r>
          </a:p>
          <a:p>
            <a:pPr>
              <a:buFont typeface="Arial" charset="0"/>
              <a:buNone/>
            </a:pPr>
            <a:r>
              <a:rPr lang="en-US" sz="1050" dirty="0" smtClean="0"/>
              <a:t>Date: September 24, 2010</a:t>
            </a:r>
          </a:p>
          <a:p>
            <a:pPr>
              <a:buFont typeface="Arial" charset="0"/>
              <a:buNone/>
            </a:pPr>
            <a:r>
              <a:rPr lang="en-US" sz="1050" dirty="0" smtClean="0"/>
              <a:t>Time: 2:00 – 3:00 EDT</a:t>
            </a:r>
          </a:p>
          <a:p>
            <a:pPr>
              <a:buFont typeface="Arial" charset="0"/>
              <a:buNone/>
            </a:pPr>
            <a:r>
              <a:rPr lang="en-US" sz="1050" dirty="0" smtClean="0"/>
              <a:t> </a:t>
            </a:r>
          </a:p>
          <a:p>
            <a:pPr>
              <a:buFont typeface="Arial" charset="0"/>
              <a:buNone/>
            </a:pPr>
            <a:r>
              <a:rPr lang="en-US" sz="1050" dirty="0" smtClean="0"/>
              <a:t>Title: </a:t>
            </a:r>
            <a:r>
              <a:rPr lang="en-US" sz="1050" b="1" dirty="0" smtClean="0"/>
              <a:t>Designing Effective Renewables Programs</a:t>
            </a:r>
            <a:endParaRPr lang="en-US" sz="1050" dirty="0" smtClean="0"/>
          </a:p>
          <a:p>
            <a:pPr>
              <a:buFont typeface="Arial" charset="0"/>
              <a:buNone/>
            </a:pPr>
            <a:r>
              <a:rPr lang="en-US" sz="1050" dirty="0" smtClean="0"/>
              <a:t>Host: Cheryl Jenkins, Vermont Energy Investment Corporation</a:t>
            </a:r>
          </a:p>
          <a:p>
            <a:pPr>
              <a:buFont typeface="Arial" charset="0"/>
              <a:buNone/>
            </a:pPr>
            <a:r>
              <a:rPr lang="en-US" sz="1050" dirty="0" smtClean="0"/>
              <a:t>Date: September 28, 2010</a:t>
            </a:r>
          </a:p>
          <a:p>
            <a:pPr>
              <a:buFont typeface="Arial" charset="0"/>
              <a:buNone/>
            </a:pPr>
            <a:r>
              <a:rPr lang="en-US" sz="1050" dirty="0" smtClean="0"/>
              <a:t>Time: 2:00 – 3:00 EDT</a:t>
            </a:r>
          </a:p>
          <a:p>
            <a:pPr>
              <a:buFont typeface="Arial" charset="0"/>
              <a:buNone/>
            </a:pPr>
            <a:r>
              <a:rPr lang="en-US" sz="1050" dirty="0" smtClean="0"/>
              <a:t> </a:t>
            </a:r>
          </a:p>
          <a:p>
            <a:pPr>
              <a:buFont typeface="Arial" charset="0"/>
              <a:buNone/>
            </a:pPr>
            <a:r>
              <a:rPr lang="en-US" sz="1050" dirty="0" smtClean="0"/>
              <a:t>Title: </a:t>
            </a:r>
            <a:r>
              <a:rPr lang="en-US" sz="1050" b="1" dirty="0" smtClean="0"/>
              <a:t>Driving Demand for Home Energy Improvements: Lessons from the Field</a:t>
            </a:r>
            <a:endParaRPr lang="en-US" sz="1050" dirty="0" smtClean="0"/>
          </a:p>
          <a:p>
            <a:pPr>
              <a:buFont typeface="Arial" charset="0"/>
              <a:buNone/>
            </a:pPr>
            <a:r>
              <a:rPr lang="en-US" sz="1050" dirty="0" smtClean="0"/>
              <a:t>Host: Sarah </a:t>
            </a:r>
            <a:r>
              <a:rPr lang="en-US" sz="1050" dirty="0" err="1" smtClean="0"/>
              <a:t>Busche</a:t>
            </a:r>
            <a:r>
              <a:rPr lang="en-US" sz="1050" dirty="0" smtClean="0"/>
              <a:t>, National Renewable Energy Laboratory</a:t>
            </a:r>
          </a:p>
          <a:p>
            <a:pPr>
              <a:buFont typeface="Arial" charset="0"/>
              <a:buNone/>
            </a:pPr>
            <a:r>
              <a:rPr lang="en-US" sz="1050" dirty="0" smtClean="0"/>
              <a:t>Date: September 29, 2010</a:t>
            </a:r>
          </a:p>
          <a:p>
            <a:pPr>
              <a:buFont typeface="Arial" charset="0"/>
              <a:buNone/>
            </a:pPr>
            <a:r>
              <a:rPr lang="en-US" sz="1050" dirty="0" smtClean="0"/>
              <a:t>Time: 3:00 – 4:15 EDT</a:t>
            </a:r>
            <a:endParaRPr lang="en-US" sz="900" dirty="0" smtClean="0"/>
          </a:p>
        </p:txBody>
      </p:sp>
      <p:sp>
        <p:nvSpPr>
          <p:cNvPr id="57347" name="Title 2"/>
          <p:cNvSpPr>
            <a:spLocks noGrp="1"/>
          </p:cNvSpPr>
          <p:nvPr>
            <p:ph type="title"/>
          </p:nvPr>
        </p:nvSpPr>
        <p:spPr/>
        <p:txBody>
          <a:bodyPr/>
          <a:lstStyle/>
          <a:p>
            <a:pPr eaLnBrk="1" hangingPunct="1"/>
            <a:r>
              <a:rPr lang="en-US" smtClean="0"/>
              <a:t>Upcoming Webinars</a:t>
            </a:r>
          </a:p>
        </p:txBody>
      </p:sp>
      <p:sp>
        <p:nvSpPr>
          <p:cNvPr id="57348" name="Text Box 6"/>
          <p:cNvSpPr txBox="1">
            <a:spLocks noChangeArrowheads="1"/>
          </p:cNvSpPr>
          <p:nvPr/>
        </p:nvSpPr>
        <p:spPr bwMode="auto">
          <a:xfrm>
            <a:off x="550863" y="6054725"/>
            <a:ext cx="8323262" cy="585788"/>
          </a:xfrm>
          <a:prstGeom prst="rect">
            <a:avLst/>
          </a:prstGeom>
          <a:noFill/>
          <a:ln w="9525">
            <a:noFill/>
            <a:miter lim="800000"/>
            <a:headEnd/>
            <a:tailEnd/>
          </a:ln>
        </p:spPr>
        <p:txBody>
          <a:bodyPr>
            <a:spAutoFit/>
          </a:bodyPr>
          <a:lstStyle/>
          <a:p>
            <a:pPr defTabSz="914400">
              <a:spcBef>
                <a:spcPct val="50000"/>
              </a:spcBef>
            </a:pPr>
            <a:r>
              <a:rPr lang="en-US" sz="1600"/>
              <a:t>For the most up-to-date information and registration links, please visit the Solution Center webcast page at </a:t>
            </a:r>
            <a:r>
              <a:rPr lang="en-US" sz="1600">
                <a:hlinkClick r:id="rId2"/>
              </a:rPr>
              <a:t>www.wip.energy.gov/solutioncenter/webcasts</a:t>
            </a:r>
            <a:r>
              <a:rPr lang="en-US" sz="1600"/>
              <a:t> </a:t>
            </a:r>
          </a:p>
        </p:txBody>
      </p:sp>
      <p:sp>
        <p:nvSpPr>
          <p:cNvPr id="57349" name="Text Box 7"/>
          <p:cNvSpPr txBox="1">
            <a:spLocks noChangeArrowheads="1"/>
          </p:cNvSpPr>
          <p:nvPr/>
        </p:nvSpPr>
        <p:spPr bwMode="auto">
          <a:xfrm>
            <a:off x="533400" y="1006475"/>
            <a:ext cx="7599363" cy="519113"/>
          </a:xfrm>
          <a:prstGeom prst="rect">
            <a:avLst/>
          </a:prstGeom>
          <a:noFill/>
          <a:ln w="9525">
            <a:noFill/>
            <a:miter lim="800000"/>
            <a:headEnd/>
            <a:tailEnd/>
          </a:ln>
        </p:spPr>
        <p:txBody>
          <a:bodyPr>
            <a:spAutoFit/>
          </a:bodyPr>
          <a:lstStyle/>
          <a:p>
            <a:pPr>
              <a:spcBef>
                <a:spcPct val="50000"/>
              </a:spcBef>
            </a:pPr>
            <a:r>
              <a:rPr lang="en-US" sz="2800"/>
              <a:t>Please join us again: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algn="ctr"/>
            <a:r>
              <a:rPr lang="en-US" smtClean="0"/>
              <a:t>Questions &amp; Comments</a:t>
            </a:r>
          </a:p>
        </p:txBody>
      </p:sp>
      <p:sp>
        <p:nvSpPr>
          <p:cNvPr id="58370" name="Content Placeholder 2"/>
          <p:cNvSpPr>
            <a:spLocks noGrp="1"/>
          </p:cNvSpPr>
          <p:nvPr>
            <p:ph idx="1"/>
          </p:nvPr>
        </p:nvSpPr>
        <p:spPr/>
        <p:txBody>
          <a:bodyPr/>
          <a:lstStyle/>
          <a:p>
            <a:pPr algn="ctr">
              <a:buFontTx/>
              <a:buNone/>
            </a:pPr>
            <a:endParaRPr lang="en-US" sz="1800" smtClean="0"/>
          </a:p>
          <a:p>
            <a:pPr algn="ctr">
              <a:buFontTx/>
              <a:buNone/>
            </a:pPr>
            <a:endParaRPr lang="en-US" sz="1800" smtClean="0"/>
          </a:p>
          <a:p>
            <a:pPr algn="ctr">
              <a:buFontTx/>
              <a:buNone/>
            </a:pPr>
            <a:endParaRPr lang="en-US" sz="1800" smtClean="0"/>
          </a:p>
          <a:p>
            <a:pPr algn="ctr">
              <a:buFontTx/>
              <a:buNone/>
            </a:pPr>
            <a:r>
              <a:rPr lang="en-US" sz="1800" smtClean="0"/>
              <a:t>Richard Faesy</a:t>
            </a:r>
          </a:p>
          <a:p>
            <a:pPr algn="ctr">
              <a:buFontTx/>
              <a:buNone/>
            </a:pPr>
            <a:r>
              <a:rPr lang="en-US" sz="1800" smtClean="0"/>
              <a:t>Energy Futures Group</a:t>
            </a:r>
          </a:p>
          <a:p>
            <a:pPr algn="ctr">
              <a:buFontTx/>
              <a:buNone/>
            </a:pPr>
            <a:r>
              <a:rPr lang="en-US" sz="1800" smtClean="0"/>
              <a:t>rfaesy@energyfuturesgroup.com</a:t>
            </a:r>
          </a:p>
          <a:p>
            <a:pPr algn="ctr">
              <a:buFontTx/>
              <a:buNone/>
            </a:pPr>
            <a:r>
              <a:rPr lang="en-US" sz="1800" smtClean="0"/>
              <a:t>Phone: 802-482-5001 ex. 2</a:t>
            </a:r>
          </a:p>
          <a:p>
            <a:pPr algn="ctr">
              <a:buFontTx/>
              <a:buNone/>
            </a:pPr>
            <a:r>
              <a:rPr lang="en-US" sz="1800" smtClean="0"/>
              <a:t>Cell: 802-355-9153</a:t>
            </a:r>
          </a:p>
          <a:p>
            <a:pPr algn="ctr">
              <a:buFontTx/>
              <a:buNone/>
            </a:pPr>
            <a:endParaRPr lang="en-US" sz="1800" smtClean="0"/>
          </a:p>
          <a:p>
            <a:pPr algn="ctr">
              <a:buFontTx/>
              <a:buNone/>
            </a:pPr>
            <a:endParaRPr lang="en-US" sz="1800" smtClean="0"/>
          </a:p>
        </p:txBody>
      </p:sp>
      <p:pic>
        <p:nvPicPr>
          <p:cNvPr id="58371" name="Picture 3"/>
          <p:cNvPicPr>
            <a:picLocks noChangeAspect="1" noChangeArrowheads="1"/>
          </p:cNvPicPr>
          <p:nvPr/>
        </p:nvPicPr>
        <p:blipFill>
          <a:blip r:embed="rId2"/>
          <a:srcRect/>
          <a:stretch>
            <a:fillRect/>
          </a:stretch>
        </p:blipFill>
        <p:spPr bwMode="auto">
          <a:xfrm>
            <a:off x="4268788" y="4789488"/>
            <a:ext cx="105727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Questions?</a:t>
            </a:r>
          </a:p>
        </p:txBody>
      </p:sp>
      <p:sp>
        <p:nvSpPr>
          <p:cNvPr id="5" name="Rectangle 3"/>
          <p:cNvSpPr txBox="1">
            <a:spLocks noChangeArrowheads="1"/>
          </p:cNvSpPr>
          <p:nvPr/>
        </p:nvSpPr>
        <p:spPr>
          <a:xfrm>
            <a:off x="130175" y="1366838"/>
            <a:ext cx="8991600" cy="4267200"/>
          </a:xfrm>
          <a:prstGeom prst="rect">
            <a:avLst/>
          </a:prstGeom>
        </p:spPr>
        <p:txBody>
          <a:bodyPr/>
          <a:lstStyle/>
          <a:p>
            <a:pPr marL="342900" indent="-342900" algn="ctr" defTabSz="914400" fontAlgn="auto">
              <a:spcBef>
                <a:spcPct val="20000"/>
              </a:spcBef>
              <a:spcAft>
                <a:spcPts val="0"/>
              </a:spcAft>
              <a:defRPr/>
            </a:pPr>
            <a:r>
              <a:rPr lang="en-US" sz="2200" b="1" dirty="0">
                <a:latin typeface="+mn-lt"/>
              </a:rPr>
              <a:t>CONTACTS</a:t>
            </a:r>
          </a:p>
          <a:p>
            <a:pPr marL="342900" indent="-342900" defTabSz="914400" fontAlgn="auto">
              <a:spcBef>
                <a:spcPct val="20000"/>
              </a:spcBef>
              <a:spcAft>
                <a:spcPts val="0"/>
              </a:spcAft>
              <a:defRPr/>
            </a:pPr>
            <a:r>
              <a:rPr lang="en-US" sz="2200" b="1" dirty="0">
                <a:latin typeface="+mn-lt"/>
              </a:rPr>
              <a:t>VEIC</a:t>
            </a:r>
            <a:r>
              <a:rPr lang="en-US" sz="2200" dirty="0">
                <a:latin typeface="+mn-lt"/>
              </a:rPr>
              <a:t>: Dan Quinlan, dquinlan@veic.org, 802-488-7677 (</a:t>
            </a:r>
            <a:r>
              <a:rPr lang="en-US" sz="2200" b="1" dirty="0">
                <a:latin typeface="+mn-lt"/>
              </a:rPr>
              <a:t>Team 4 Lead</a:t>
            </a:r>
            <a:r>
              <a:rPr lang="en-US" sz="2200" dirty="0">
                <a:latin typeface="+mn-lt"/>
              </a:rPr>
              <a:t>)</a:t>
            </a:r>
          </a:p>
          <a:p>
            <a:pPr marL="342900" indent="-342900" defTabSz="914400" fontAlgn="auto">
              <a:spcBef>
                <a:spcPct val="20000"/>
              </a:spcBef>
              <a:spcAft>
                <a:spcPts val="0"/>
              </a:spcAft>
              <a:defRPr/>
            </a:pPr>
            <a:r>
              <a:rPr lang="en-US" sz="2200" b="1" dirty="0">
                <a:latin typeface="+mn-lt"/>
              </a:rPr>
              <a:t>MEEA</a:t>
            </a:r>
            <a:r>
              <a:rPr lang="en-US" sz="2200" dirty="0">
                <a:latin typeface="+mn-lt"/>
              </a:rPr>
              <a:t>: Wendy Jaehn, wjaehn@mwalliance.org, 312-784-7272</a:t>
            </a:r>
          </a:p>
          <a:p>
            <a:pPr marL="342900" indent="-342900">
              <a:spcBef>
                <a:spcPct val="20000"/>
              </a:spcBef>
              <a:defRPr/>
            </a:pPr>
            <a:r>
              <a:rPr lang="en-US" sz="2200" b="1" dirty="0">
                <a:latin typeface="+mn-lt"/>
              </a:rPr>
              <a:t>NEEP</a:t>
            </a:r>
            <a:r>
              <a:rPr lang="en-US" sz="2200" dirty="0">
                <a:latin typeface="+mn-lt"/>
              </a:rPr>
              <a:t>: </a:t>
            </a:r>
            <a:r>
              <a:rPr lang="en-US" sz="2200" dirty="0"/>
              <a:t>Ed Londergan</a:t>
            </a:r>
            <a:r>
              <a:rPr lang="en-US" sz="2200" dirty="0">
                <a:latin typeface="+mn-lt"/>
              </a:rPr>
              <a:t>, </a:t>
            </a:r>
            <a:r>
              <a:rPr lang="en-US" sz="2200" dirty="0"/>
              <a:t>elondergan@neep.org, </a:t>
            </a:r>
            <a:r>
              <a:rPr lang="en-US" sz="2200" dirty="0">
                <a:latin typeface="+mn-lt"/>
              </a:rPr>
              <a:t>781-860-9177</a:t>
            </a:r>
          </a:p>
          <a:p>
            <a:pPr marL="342900" indent="-342900" defTabSz="914400" fontAlgn="auto">
              <a:spcBef>
                <a:spcPct val="20000"/>
              </a:spcBef>
              <a:spcAft>
                <a:spcPts val="0"/>
              </a:spcAft>
              <a:defRPr/>
            </a:pPr>
            <a:r>
              <a:rPr lang="en-US" sz="2200" b="1" dirty="0">
                <a:latin typeface="+mn-lt"/>
              </a:rPr>
              <a:t>NEEA</a:t>
            </a:r>
            <a:r>
              <a:rPr lang="en-US" sz="2200" dirty="0">
                <a:latin typeface="+mn-lt"/>
              </a:rPr>
              <a:t>: Dave Kresta, dkresta@nwalliance.org, 503-827-8416</a:t>
            </a:r>
          </a:p>
          <a:p>
            <a:pPr marL="342900" indent="-342900" defTabSz="914400" fontAlgn="auto">
              <a:spcBef>
                <a:spcPct val="20000"/>
              </a:spcBef>
              <a:spcAft>
                <a:spcPts val="0"/>
              </a:spcAft>
              <a:defRPr/>
            </a:pPr>
            <a:r>
              <a:rPr lang="en-US" sz="2200" b="1" dirty="0">
                <a:latin typeface="+mn-lt"/>
              </a:rPr>
              <a:t>SWEEP</a:t>
            </a:r>
            <a:r>
              <a:rPr lang="en-US" sz="2200" dirty="0">
                <a:latin typeface="+mn-lt"/>
              </a:rPr>
              <a:t>: Curtis </a:t>
            </a:r>
            <a:r>
              <a:rPr lang="en-US" sz="2200" dirty="0" err="1">
                <a:latin typeface="+mn-lt"/>
              </a:rPr>
              <a:t>Framel</a:t>
            </a:r>
            <a:r>
              <a:rPr lang="en-US" sz="2200" dirty="0">
                <a:latin typeface="+mn-lt"/>
              </a:rPr>
              <a:t>, cframel@swenergy.org, 303-447-0078</a:t>
            </a:r>
          </a:p>
          <a:p>
            <a:pPr marL="342900" indent="-342900" defTabSz="914400" fontAlgn="auto">
              <a:spcBef>
                <a:spcPct val="20000"/>
              </a:spcBef>
              <a:spcAft>
                <a:spcPts val="0"/>
              </a:spcAft>
              <a:defRPr/>
            </a:pPr>
            <a:r>
              <a:rPr lang="en-US" sz="2200" b="1" dirty="0">
                <a:latin typeface="+mn-lt"/>
              </a:rPr>
              <a:t>SEEA</a:t>
            </a:r>
            <a:r>
              <a:rPr lang="en-US" sz="2200" dirty="0">
                <a:latin typeface="+mn-lt"/>
              </a:rPr>
              <a:t>: </a:t>
            </a:r>
            <a:r>
              <a:rPr lang="en-US" sz="2200" dirty="0" smtClean="0">
                <a:latin typeface="+mn-lt"/>
              </a:rPr>
              <a:t>Jolyn Newton, jolyn@seealliance.org</a:t>
            </a:r>
            <a:r>
              <a:rPr lang="en-US" sz="2200" dirty="0">
                <a:latin typeface="+mn-lt"/>
              </a:rPr>
              <a:t>, </a:t>
            </a:r>
            <a:r>
              <a:rPr lang="en-US" sz="2200" dirty="0" smtClean="0">
                <a:latin typeface="+mn-lt"/>
              </a:rPr>
              <a:t>615-612-9592</a:t>
            </a:r>
            <a:endParaRPr lang="en-US" sz="2200" dirty="0">
              <a:latin typeface="+mn-lt"/>
            </a:endParaRPr>
          </a:p>
          <a:p>
            <a:pPr marL="342900" indent="-342900">
              <a:spcBef>
                <a:spcPct val="20000"/>
              </a:spcBef>
              <a:defRPr/>
            </a:pPr>
            <a:r>
              <a:rPr lang="en-US" sz="2200" b="1" dirty="0">
                <a:latin typeface="+mn-lt"/>
              </a:rPr>
              <a:t>ACEEE</a:t>
            </a:r>
            <a:r>
              <a:rPr lang="en-US" sz="2200" dirty="0">
                <a:latin typeface="+mn-lt"/>
              </a:rPr>
              <a:t>: Eric </a:t>
            </a:r>
            <a:r>
              <a:rPr lang="en-US" sz="2200" dirty="0" err="1">
                <a:latin typeface="+mn-lt"/>
              </a:rPr>
              <a:t>Mackres</a:t>
            </a:r>
            <a:r>
              <a:rPr lang="en-US" sz="2200" dirty="0">
                <a:latin typeface="+mn-lt"/>
              </a:rPr>
              <a:t>, emackres@aceee.org, </a:t>
            </a:r>
            <a:r>
              <a:rPr lang="en-US" sz="2200" dirty="0"/>
              <a:t>202-507-4038</a:t>
            </a:r>
          </a:p>
          <a:p>
            <a:pPr marL="342900" indent="-342900">
              <a:spcBef>
                <a:spcPct val="20000"/>
              </a:spcBef>
              <a:defRPr/>
            </a:pPr>
            <a:r>
              <a:rPr lang="en-US" sz="2200" b="1" dirty="0">
                <a:latin typeface="+mn-lt"/>
              </a:rPr>
              <a:t>NRDC</a:t>
            </a:r>
            <a:r>
              <a:rPr lang="en-US" sz="2200" dirty="0">
                <a:latin typeface="+mn-lt"/>
              </a:rPr>
              <a:t>: Lara Ettenson, lettenson@nrdc.org, 415-875-6100</a:t>
            </a:r>
          </a:p>
          <a:p>
            <a:pPr marL="342900" indent="-342900" defTabSz="914400" fontAlgn="auto">
              <a:spcBef>
                <a:spcPct val="20000"/>
              </a:spcBef>
              <a:spcAft>
                <a:spcPts val="0"/>
              </a:spcAft>
              <a:defRPr/>
            </a:pPr>
            <a:r>
              <a:rPr lang="en-US" sz="2200" b="1" dirty="0">
                <a:latin typeface="+mn-lt"/>
              </a:rPr>
              <a:t>EFG: </a:t>
            </a:r>
            <a:r>
              <a:rPr lang="en-US" sz="2200" dirty="0">
                <a:latin typeface="+mn-lt"/>
              </a:rPr>
              <a:t>Richard Faesy, rfaesy@energyfuturesgroup.com, 802-482-5001</a:t>
            </a:r>
            <a:endParaRPr lang="en-US" sz="2200"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Provider Network Resources</a:t>
            </a:r>
          </a:p>
        </p:txBody>
      </p:sp>
      <p:graphicFrame>
        <p:nvGraphicFramePr>
          <p:cNvPr id="5" name="Group 99"/>
          <p:cNvGraphicFramePr>
            <a:graphicFrameLocks/>
          </p:cNvGraphicFramePr>
          <p:nvPr/>
        </p:nvGraphicFramePr>
        <p:xfrm>
          <a:off x="76200" y="1016000"/>
          <a:ext cx="8991600" cy="5562601"/>
        </p:xfrm>
        <a:graphic>
          <a:graphicData uri="http://schemas.openxmlformats.org/drawingml/2006/table">
            <a:tbl>
              <a:tblPr/>
              <a:tblGrid>
                <a:gridCol w="2392261"/>
                <a:gridCol w="6599339"/>
              </a:tblGrid>
              <a:tr h="816528">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State and Local Capacity Building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Trainings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Workshops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Peer-to-peer matching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837">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Technical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Renewable energy siting and development</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Review of technical specs for RFPs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Strategic planning, energy management, and conservation strategies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Green building technologies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Building codes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837">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Program Design and Implementation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Policy and program development</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Coordinating rate-payer funded dollars with ARRA projects and programs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Sustainable community and building design</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State and regional EE and RE assessments and planning</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EE and RE portfolio program design 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683">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Financial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Arial" charset="0"/>
                        </a:rPr>
                        <a:t>Program design support</a:t>
                      </a:r>
                      <a:r>
                        <a:rPr kumimoji="0" lang="en-US" sz="1400" b="0" i="1"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and guidance</a:t>
                      </a:r>
                      <a:r>
                        <a:rPr kumimoji="0" lang="en-US" sz="1400" b="0" i="1"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on financing mechanisms such as: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Revolving loan funds (RLFs)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Property-assessed clean energy (PACE)</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Loan loss reserves and enhanced credit mechanisms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5716">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Performance Contracting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Designing and implementing a performance contract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Leveraging private investment</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Reducing institutional barriers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Tracking and comparing programs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2"/>
          <p:cNvSpPr>
            <a:spLocks noGrp="1"/>
          </p:cNvSpPr>
          <p:nvPr>
            <p:ph type="title"/>
          </p:nvPr>
        </p:nvSpPr>
        <p:spPr/>
        <p:txBody>
          <a:bodyPr/>
          <a:lstStyle/>
          <a:p>
            <a:r>
              <a:rPr lang="en-US" smtClean="0"/>
              <a:t>Who We Are: Team 4</a:t>
            </a:r>
          </a:p>
        </p:txBody>
      </p:sp>
      <p:grpSp>
        <p:nvGrpSpPr>
          <p:cNvPr id="1029" name="Group 14"/>
          <p:cNvGrpSpPr>
            <a:grpSpLocks/>
          </p:cNvGrpSpPr>
          <p:nvPr/>
        </p:nvGrpSpPr>
        <p:grpSpPr bwMode="auto">
          <a:xfrm>
            <a:off x="6827838" y="1028700"/>
            <a:ext cx="2220912" cy="5454650"/>
            <a:chOff x="7160816" y="1052949"/>
            <a:chExt cx="2005788" cy="5375709"/>
          </a:xfrm>
        </p:grpSpPr>
        <p:pic>
          <p:nvPicPr>
            <p:cNvPr id="1031" name="Picture 366" descr="veic meea logo final 2"/>
            <p:cNvPicPr>
              <a:picLocks noChangeAspect="1" noChangeArrowheads="1"/>
            </p:cNvPicPr>
            <p:nvPr/>
          </p:nvPicPr>
          <p:blipFill>
            <a:blip r:embed="rId3"/>
            <a:srcRect/>
            <a:stretch>
              <a:fillRect/>
            </a:stretch>
          </p:blipFill>
          <p:spPr bwMode="auto">
            <a:xfrm>
              <a:off x="7259139" y="2412868"/>
              <a:ext cx="1084222" cy="640080"/>
            </a:xfrm>
            <a:prstGeom prst="rect">
              <a:avLst/>
            </a:prstGeom>
            <a:noFill/>
            <a:ln w="9525">
              <a:noFill/>
              <a:miter lim="800000"/>
              <a:headEnd/>
              <a:tailEnd/>
            </a:ln>
          </p:spPr>
        </p:pic>
        <p:pic>
          <p:nvPicPr>
            <p:cNvPr id="1032" name="Picture 2" descr="cid:image002.png@01CB0FA0.48D1E3D0"/>
            <p:cNvPicPr>
              <a:picLocks noChangeAspect="1" noChangeArrowheads="1"/>
            </p:cNvPicPr>
            <p:nvPr/>
          </p:nvPicPr>
          <p:blipFill>
            <a:blip r:embed="rId4" r:link="rId5"/>
            <a:srcRect/>
            <a:stretch>
              <a:fillRect/>
            </a:stretch>
          </p:blipFill>
          <p:spPr bwMode="auto">
            <a:xfrm>
              <a:off x="8080170" y="1854727"/>
              <a:ext cx="879507" cy="533400"/>
            </a:xfrm>
            <a:prstGeom prst="rect">
              <a:avLst/>
            </a:prstGeom>
            <a:noFill/>
            <a:ln w="9525">
              <a:noFill/>
              <a:miter lim="800000"/>
              <a:headEnd/>
              <a:tailEnd/>
            </a:ln>
          </p:spPr>
        </p:pic>
        <p:pic>
          <p:nvPicPr>
            <p:cNvPr id="1033" name="Picture 365" descr="veic neep logo"/>
            <p:cNvPicPr>
              <a:picLocks noChangeAspect="1" noChangeArrowheads="1"/>
            </p:cNvPicPr>
            <p:nvPr/>
          </p:nvPicPr>
          <p:blipFill>
            <a:blip r:embed="rId6"/>
            <a:srcRect/>
            <a:stretch>
              <a:fillRect/>
            </a:stretch>
          </p:blipFill>
          <p:spPr bwMode="auto">
            <a:xfrm>
              <a:off x="8515740" y="2780684"/>
              <a:ext cx="628260" cy="746760"/>
            </a:xfrm>
            <a:prstGeom prst="rect">
              <a:avLst/>
            </a:prstGeom>
            <a:noFill/>
            <a:ln w="9525">
              <a:noFill/>
              <a:miter lim="800000"/>
              <a:headEnd/>
              <a:tailEnd/>
            </a:ln>
          </p:spPr>
        </p:pic>
        <p:pic>
          <p:nvPicPr>
            <p:cNvPr id="1034" name="Picture 364" descr="veic neea logo"/>
            <p:cNvPicPr>
              <a:picLocks noChangeAspect="1" noChangeArrowheads="1"/>
            </p:cNvPicPr>
            <p:nvPr/>
          </p:nvPicPr>
          <p:blipFill>
            <a:blip r:embed="rId7"/>
            <a:srcRect/>
            <a:stretch>
              <a:fillRect/>
            </a:stretch>
          </p:blipFill>
          <p:spPr bwMode="auto">
            <a:xfrm>
              <a:off x="8167827" y="3981202"/>
              <a:ext cx="976173" cy="1066800"/>
            </a:xfrm>
            <a:prstGeom prst="rect">
              <a:avLst/>
            </a:prstGeom>
            <a:noFill/>
            <a:ln w="9525">
              <a:noFill/>
              <a:miter lim="800000"/>
              <a:headEnd/>
              <a:tailEnd/>
            </a:ln>
          </p:spPr>
        </p:pic>
        <p:pic>
          <p:nvPicPr>
            <p:cNvPr id="1035" name="Picture 363" descr="veic sweep 500"/>
            <p:cNvPicPr>
              <a:picLocks noChangeAspect="1" noChangeArrowheads="1"/>
            </p:cNvPicPr>
            <p:nvPr/>
          </p:nvPicPr>
          <p:blipFill>
            <a:blip r:embed="rId8"/>
            <a:srcRect/>
            <a:stretch>
              <a:fillRect/>
            </a:stretch>
          </p:blipFill>
          <p:spPr bwMode="auto">
            <a:xfrm>
              <a:off x="7317759" y="3397314"/>
              <a:ext cx="1096899" cy="626745"/>
            </a:xfrm>
            <a:prstGeom prst="rect">
              <a:avLst/>
            </a:prstGeom>
            <a:noFill/>
            <a:ln w="9525">
              <a:noFill/>
              <a:miter lim="800000"/>
              <a:headEnd/>
              <a:tailEnd/>
            </a:ln>
          </p:spPr>
        </p:pic>
        <p:pic>
          <p:nvPicPr>
            <p:cNvPr id="1036" name="Picture 362" descr="veic SEEA-2C-logo final"/>
            <p:cNvPicPr>
              <a:picLocks noChangeAspect="1" noChangeArrowheads="1"/>
            </p:cNvPicPr>
            <p:nvPr/>
          </p:nvPicPr>
          <p:blipFill>
            <a:blip r:embed="rId9"/>
            <a:srcRect/>
            <a:stretch>
              <a:fillRect/>
            </a:stretch>
          </p:blipFill>
          <p:spPr bwMode="auto">
            <a:xfrm>
              <a:off x="7172696" y="4841537"/>
              <a:ext cx="1103963" cy="479797"/>
            </a:xfrm>
            <a:prstGeom prst="rect">
              <a:avLst/>
            </a:prstGeom>
            <a:noFill/>
            <a:ln w="9525">
              <a:noFill/>
              <a:miter lim="800000"/>
              <a:headEnd/>
              <a:tailEnd/>
            </a:ln>
          </p:spPr>
        </p:pic>
        <p:pic>
          <p:nvPicPr>
            <p:cNvPr id="1037" name="Picture 1" descr="cid:image001.jpg@01CA7503.13122B70"/>
            <p:cNvPicPr>
              <a:picLocks noChangeAspect="1" noChangeArrowheads="1"/>
            </p:cNvPicPr>
            <p:nvPr/>
          </p:nvPicPr>
          <p:blipFill>
            <a:blip r:embed="rId10" r:link="rId11"/>
            <a:srcRect/>
            <a:stretch>
              <a:fillRect/>
            </a:stretch>
          </p:blipFill>
          <p:spPr bwMode="auto">
            <a:xfrm>
              <a:off x="7160816" y="6044540"/>
              <a:ext cx="1127764" cy="384118"/>
            </a:xfrm>
            <a:prstGeom prst="rect">
              <a:avLst/>
            </a:prstGeom>
            <a:noFill/>
            <a:ln w="9525">
              <a:noFill/>
              <a:miter lim="800000"/>
              <a:headEnd/>
              <a:tailEnd/>
            </a:ln>
          </p:spPr>
        </p:pic>
        <p:pic>
          <p:nvPicPr>
            <p:cNvPr id="1038" name="Picture 360" descr="veic nrdc logo-3 copy"/>
            <p:cNvPicPr>
              <a:picLocks noChangeAspect="1" noChangeArrowheads="1"/>
            </p:cNvPicPr>
            <p:nvPr/>
          </p:nvPicPr>
          <p:blipFill>
            <a:blip r:embed="rId12"/>
            <a:srcRect/>
            <a:stretch>
              <a:fillRect/>
            </a:stretch>
          </p:blipFill>
          <p:spPr bwMode="auto">
            <a:xfrm>
              <a:off x="8287829" y="5230463"/>
              <a:ext cx="878775" cy="921944"/>
            </a:xfrm>
            <a:prstGeom prst="rect">
              <a:avLst/>
            </a:prstGeom>
            <a:noFill/>
            <a:ln w="9525">
              <a:noFill/>
              <a:miter lim="800000"/>
              <a:headEnd/>
              <a:tailEnd/>
            </a:ln>
          </p:spPr>
        </p:pic>
        <p:pic>
          <p:nvPicPr>
            <p:cNvPr id="1039" name="Picture 357"/>
            <p:cNvPicPr>
              <a:picLocks noChangeAspect="1" noChangeArrowheads="1"/>
            </p:cNvPicPr>
            <p:nvPr/>
          </p:nvPicPr>
          <p:blipFill>
            <a:blip r:embed="rId13"/>
            <a:srcRect/>
            <a:stretch>
              <a:fillRect/>
            </a:stretch>
          </p:blipFill>
          <p:spPr bwMode="auto">
            <a:xfrm>
              <a:off x="7201025" y="1052949"/>
              <a:ext cx="1895475" cy="612775"/>
            </a:xfrm>
            <a:prstGeom prst="rect">
              <a:avLst/>
            </a:prstGeom>
            <a:noFill/>
            <a:ln w="9525">
              <a:noFill/>
              <a:miter lim="800000"/>
              <a:headEnd/>
              <a:tailEnd/>
            </a:ln>
          </p:spPr>
        </p:pic>
      </p:grpSp>
      <p:sp>
        <p:nvSpPr>
          <p:cNvPr id="10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3"/>
          <p:cNvGraphicFramePr>
            <a:graphicFrameLocks noChangeAspect="1"/>
          </p:cNvGraphicFramePr>
          <p:nvPr/>
        </p:nvGraphicFramePr>
        <p:xfrm>
          <a:off x="307975" y="1044575"/>
          <a:ext cx="6484938" cy="5538788"/>
        </p:xfrm>
        <a:graphic>
          <a:graphicData uri="http://schemas.openxmlformats.org/presentationml/2006/ole">
            <p:oleObj spid="_x0000_s1027" r:id="rId14" imgW="11771893" imgH="10065219"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19200" y="1295400"/>
            <a:ext cx="7391400" cy="1143000"/>
          </a:xfrm>
        </p:spPr>
        <p:txBody>
          <a:bodyPr/>
          <a:lstStyle/>
          <a:p>
            <a:r>
              <a:rPr lang="en-US" smtClean="0"/>
              <a:t>Successful Retrofit Program Elements</a:t>
            </a:r>
          </a:p>
        </p:txBody>
      </p:sp>
      <p:sp>
        <p:nvSpPr>
          <p:cNvPr id="22530" name="Content Placeholder 2"/>
          <p:cNvSpPr>
            <a:spLocks noGrp="1"/>
          </p:cNvSpPr>
          <p:nvPr>
            <p:ph idx="1"/>
          </p:nvPr>
        </p:nvSpPr>
        <p:spPr/>
        <p:txBody>
          <a:bodyPr/>
          <a:lstStyle/>
          <a:p>
            <a:r>
              <a:rPr lang="en-US" dirty="0" smtClean="0"/>
              <a:t>What are the elements of a successful retrofit program?</a:t>
            </a:r>
          </a:p>
          <a:p>
            <a:r>
              <a:rPr lang="en-US" dirty="0" smtClean="0"/>
              <a:t>Can you just build it and expect that consumers will come?</a:t>
            </a:r>
          </a:p>
          <a:p>
            <a:r>
              <a:rPr lang="en-US" dirty="0" smtClean="0"/>
              <a:t>Can you market retrofit programs conventionally and expect they will succeed?</a:t>
            </a:r>
          </a:p>
          <a:p>
            <a:r>
              <a:rPr lang="en-US" dirty="0" smtClean="0"/>
              <a:t>Is financing the silver bullet?</a:t>
            </a:r>
          </a:p>
        </p:txBody>
      </p:sp>
      <p:sp>
        <p:nvSpPr>
          <p:cNvPr id="4" name="Rectangle 3"/>
          <p:cNvSpPr/>
          <p:nvPr/>
        </p:nvSpPr>
        <p:spPr>
          <a:xfrm>
            <a:off x="596900" y="276225"/>
            <a:ext cx="4557713" cy="522288"/>
          </a:xfrm>
          <a:prstGeom prst="rect">
            <a:avLst/>
          </a:prstGeom>
        </p:spPr>
        <p:txBody>
          <a:bodyPr>
            <a:spAutoFit/>
          </a:bodyPr>
          <a:lstStyle/>
          <a:p>
            <a:pPr>
              <a:defRPr/>
            </a:pPr>
            <a:r>
              <a:rPr lang="en-US" sz="2800" dirty="0" smtClean="0">
                <a:solidFill>
                  <a:schemeClr val="bg1"/>
                </a:solidFill>
              </a:rPr>
              <a:t>Questions</a:t>
            </a:r>
            <a:endParaRPr lang="en-US" sz="2800" dirty="0">
              <a:solidFill>
                <a:schemeClr val="bg1"/>
              </a:solidFill>
              <a:latin typeface="+mj-lt"/>
            </a:endParaRPr>
          </a:p>
        </p:txBody>
      </p:sp>
      <p:pic>
        <p:nvPicPr>
          <p:cNvPr id="22532" name="Picture 8" descr="http://www.merlinarcherycentre.co.uk/acatalog/machipbig.jpg"/>
          <p:cNvPicPr>
            <a:picLocks noChangeAspect="1" noChangeArrowheads="1"/>
          </p:cNvPicPr>
          <p:nvPr/>
        </p:nvPicPr>
        <p:blipFill>
          <a:blip r:embed="rId2"/>
          <a:srcRect/>
          <a:stretch>
            <a:fillRect/>
          </a:stretch>
        </p:blipFill>
        <p:spPr bwMode="auto">
          <a:xfrm>
            <a:off x="6956425" y="4233863"/>
            <a:ext cx="2187575"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445324" y="1293792"/>
            <a:ext cx="8229600" cy="4876800"/>
          </a:xfrm>
        </p:spPr>
        <p:txBody>
          <a:bodyPr/>
          <a:lstStyle/>
          <a:p>
            <a:r>
              <a:rPr lang="en-US" dirty="0" smtClean="0"/>
              <a:t>A </a:t>
            </a:r>
            <a:r>
              <a:rPr lang="en-US" i="1" dirty="0" smtClean="0"/>
              <a:t>champion</a:t>
            </a:r>
            <a:r>
              <a:rPr lang="en-US" dirty="0" smtClean="0"/>
              <a:t> to push and lead</a:t>
            </a:r>
          </a:p>
          <a:p>
            <a:r>
              <a:rPr lang="en-US" dirty="0" smtClean="0"/>
              <a:t>Supporting foundational </a:t>
            </a:r>
            <a:r>
              <a:rPr lang="en-US" i="1" dirty="0" smtClean="0"/>
              <a:t>policies</a:t>
            </a:r>
          </a:p>
          <a:p>
            <a:r>
              <a:rPr lang="en-US" dirty="0" smtClean="0"/>
              <a:t>A </a:t>
            </a:r>
            <a:r>
              <a:rPr lang="en-US" i="1" dirty="0" smtClean="0"/>
              <a:t>structure</a:t>
            </a:r>
            <a:r>
              <a:rPr lang="en-US" dirty="0" smtClean="0"/>
              <a:t> that supports program goals</a:t>
            </a:r>
          </a:p>
          <a:p>
            <a:r>
              <a:rPr lang="en-US" i="1" dirty="0" smtClean="0"/>
              <a:t>Stakeholder</a:t>
            </a:r>
            <a:r>
              <a:rPr lang="en-US" dirty="0" smtClean="0"/>
              <a:t> participation</a:t>
            </a:r>
          </a:p>
          <a:p>
            <a:r>
              <a:rPr lang="en-US" dirty="0" smtClean="0"/>
              <a:t>Substantial and stable </a:t>
            </a:r>
            <a:r>
              <a:rPr lang="en-US" i="1" dirty="0" smtClean="0"/>
              <a:t>funding</a:t>
            </a:r>
            <a:r>
              <a:rPr lang="en-US" dirty="0" smtClean="0"/>
              <a:t> to develop markets</a:t>
            </a:r>
          </a:p>
          <a:p>
            <a:r>
              <a:rPr lang="en-US" i="1" dirty="0" smtClean="0"/>
              <a:t>Partner</a:t>
            </a:r>
            <a:r>
              <a:rPr lang="en-US" dirty="0" smtClean="0"/>
              <a:t> with utilities and others with resources, knowledge and existing delivery mechanisms</a:t>
            </a:r>
          </a:p>
          <a:p>
            <a:r>
              <a:rPr lang="en-US" dirty="0" smtClean="0"/>
              <a:t>A </a:t>
            </a:r>
            <a:r>
              <a:rPr lang="en-US" i="1" dirty="0" smtClean="0"/>
              <a:t>comprehensive</a:t>
            </a:r>
            <a:r>
              <a:rPr lang="en-US" dirty="0" smtClean="0"/>
              <a:t> approach to targeted </a:t>
            </a:r>
            <a:r>
              <a:rPr lang="en-US" i="1" dirty="0" smtClean="0"/>
              <a:t>markets</a:t>
            </a:r>
          </a:p>
          <a:p>
            <a:r>
              <a:rPr lang="en-US" dirty="0" smtClean="0"/>
              <a:t>Engagement of and support for private sector </a:t>
            </a:r>
            <a:r>
              <a:rPr lang="en-US" i="1" dirty="0" smtClean="0"/>
              <a:t>weatherization contractors</a:t>
            </a:r>
          </a:p>
          <a:p>
            <a:r>
              <a:rPr lang="en-US" dirty="0" smtClean="0"/>
              <a:t>A </a:t>
            </a:r>
            <a:r>
              <a:rPr lang="en-US" i="1" dirty="0" smtClean="0"/>
              <a:t>comprehensive</a:t>
            </a:r>
            <a:r>
              <a:rPr lang="en-US" dirty="0" smtClean="0"/>
              <a:t> approach to individual buildings</a:t>
            </a:r>
          </a:p>
          <a:p>
            <a:r>
              <a:rPr lang="en-US" i="1" dirty="0" smtClean="0"/>
              <a:t>Nimbleness and creativity</a:t>
            </a:r>
          </a:p>
        </p:txBody>
      </p:sp>
      <p:sp>
        <p:nvSpPr>
          <p:cNvPr id="23554" name="Title 2"/>
          <p:cNvSpPr>
            <a:spLocks noGrp="1"/>
          </p:cNvSpPr>
          <p:nvPr>
            <p:ph type="title"/>
          </p:nvPr>
        </p:nvSpPr>
        <p:spPr/>
        <p:txBody>
          <a:bodyPr/>
          <a:lstStyle/>
          <a:p>
            <a:r>
              <a:rPr lang="en-US" smtClean="0"/>
              <a:t>Elements of Success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09550" y="1953690"/>
            <a:ext cx="7772400" cy="1020763"/>
          </a:xfrm>
        </p:spPr>
        <p:txBody>
          <a:bodyPr/>
          <a:lstStyle/>
          <a:p>
            <a:pPr algn="ctr"/>
            <a:r>
              <a:rPr lang="en-US" b="1" dirty="0" smtClean="0"/>
              <a:t>Part 1: Retrofit Program Design Elements</a:t>
            </a:r>
            <a:endParaRPr lang="en-US" b="1"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eere_template_blue</Template>
  <TotalTime>1777</TotalTime>
  <Words>3168</Words>
  <Application>Microsoft Office PowerPoint</Application>
  <PresentationFormat>On-screen Show (4:3)</PresentationFormat>
  <Paragraphs>590</Paragraphs>
  <Slides>47</Slides>
  <Notes>31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47</vt:i4>
      </vt:variant>
    </vt:vector>
  </HeadingPairs>
  <TitlesOfParts>
    <vt:vector size="48" baseType="lpstr">
      <vt:lpstr>eere_template_blue</vt:lpstr>
      <vt:lpstr>DOE Technical Assistance Program</vt:lpstr>
      <vt:lpstr>Webinar Overview</vt:lpstr>
      <vt:lpstr>What is TAP?</vt:lpstr>
      <vt:lpstr>How Can TAP Help You?</vt:lpstr>
      <vt:lpstr>Provider Network Resources</vt:lpstr>
      <vt:lpstr>Who We Are: Team 4</vt:lpstr>
      <vt:lpstr>Successful Retrofit Program Elements</vt:lpstr>
      <vt:lpstr>Elements of Success</vt:lpstr>
      <vt:lpstr>Part 1: Retrofit Program Design Elements</vt:lpstr>
      <vt:lpstr>Key Program Elements</vt:lpstr>
      <vt:lpstr>Program Design</vt:lpstr>
      <vt:lpstr>Technical Training &amp; Support</vt:lpstr>
      <vt:lpstr>Slide 13</vt:lpstr>
      <vt:lpstr>Sales Training &amp; Support</vt:lpstr>
      <vt:lpstr>Aggressive Marketing</vt:lpstr>
      <vt:lpstr>Comprehensiveness</vt:lpstr>
      <vt:lpstr>Facilitators</vt:lpstr>
      <vt:lpstr>Innovative Financing Products</vt:lpstr>
      <vt:lpstr>Rebates</vt:lpstr>
      <vt:lpstr>Building Labeling</vt:lpstr>
      <vt:lpstr>Implementation Entity</vt:lpstr>
      <vt:lpstr>Quality Assurance</vt:lpstr>
      <vt:lpstr>Collecting Data</vt:lpstr>
      <vt:lpstr>Measuring Program Performance</vt:lpstr>
      <vt:lpstr>Other Program Elements to Consider</vt:lpstr>
      <vt:lpstr>Part 2: Steps in Developing a Retrofit Program</vt:lpstr>
      <vt:lpstr>Steps in Developing a Retrofit Program</vt:lpstr>
      <vt:lpstr>Goals</vt:lpstr>
      <vt:lpstr>Assess – Characterize the Market</vt:lpstr>
      <vt:lpstr>Assess – Evaluate Leveraging Opportunities</vt:lpstr>
      <vt:lpstr>Assess – Contractor Availability</vt:lpstr>
      <vt:lpstr>Plan – Identify Barriers</vt:lpstr>
      <vt:lpstr>Plan – Develop Effective Program Design - 1</vt:lpstr>
      <vt:lpstr>Plan – Develop Effective Program Design - 2 </vt:lpstr>
      <vt:lpstr>Plan – Develop Effective Program Design - 3</vt:lpstr>
      <vt:lpstr>Plan – Develop Effective Program Design - 4</vt:lpstr>
      <vt:lpstr>Plan – Develop Effective Program Design - 5</vt:lpstr>
      <vt:lpstr>Plan – Develop Effective Program Design - 6</vt:lpstr>
      <vt:lpstr>Implement </vt:lpstr>
      <vt:lpstr>Implement – con’t</vt:lpstr>
      <vt:lpstr>Evaluate</vt:lpstr>
      <vt:lpstr>Case Studies</vt:lpstr>
      <vt:lpstr>Related Resources</vt:lpstr>
      <vt:lpstr>Accessing TAP Resources</vt:lpstr>
      <vt:lpstr>Upcoming Webinars</vt:lpstr>
      <vt:lpstr>Questions &amp; Comments</vt:lpstr>
      <vt:lpstr>Questions?</vt:lpstr>
    </vt:vector>
  </TitlesOfParts>
  <Company>EERE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Technical Assistance Program</dc:title>
  <dc:subject>Blue version of the EERE PowerPoint template, for use with PowerPoint 2007.</dc:subject>
  <dc:creator>DOE</dc:creator>
  <cp:lastModifiedBy> Richard Faesy</cp:lastModifiedBy>
  <cp:revision>50</cp:revision>
  <dcterms:created xsi:type="dcterms:W3CDTF">2010-08-05T19:24:11Z</dcterms:created>
  <dcterms:modified xsi:type="dcterms:W3CDTF">2010-08-30T19:28:30Z</dcterms:modified>
</cp:coreProperties>
</file>